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2"/>
  </p:notesMasterIdLst>
  <p:sldIdLst>
    <p:sldId id="471" r:id="rId2"/>
    <p:sldId id="472" r:id="rId3"/>
    <p:sldId id="473" r:id="rId4"/>
    <p:sldId id="273" r:id="rId5"/>
    <p:sldId id="275" r:id="rId6"/>
    <p:sldId id="291" r:id="rId7"/>
    <p:sldId id="292" r:id="rId8"/>
    <p:sldId id="293" r:id="rId9"/>
    <p:sldId id="320" r:id="rId10"/>
    <p:sldId id="294" r:id="rId11"/>
    <p:sldId id="321" r:id="rId12"/>
    <p:sldId id="327" r:id="rId13"/>
    <p:sldId id="328" r:id="rId14"/>
    <p:sldId id="329" r:id="rId15"/>
    <p:sldId id="325" r:id="rId16"/>
    <p:sldId id="326" r:id="rId17"/>
    <p:sldId id="445" r:id="rId18"/>
    <p:sldId id="446" r:id="rId19"/>
    <p:sldId id="447" r:id="rId20"/>
    <p:sldId id="456" r:id="rId21"/>
    <p:sldId id="455" r:id="rId22"/>
    <p:sldId id="457" r:id="rId23"/>
    <p:sldId id="338" r:id="rId24"/>
    <p:sldId id="339" r:id="rId25"/>
    <p:sldId id="336" r:id="rId26"/>
    <p:sldId id="337" r:id="rId27"/>
    <p:sldId id="331" r:id="rId28"/>
    <p:sldId id="332" r:id="rId29"/>
    <p:sldId id="341" r:id="rId30"/>
    <p:sldId id="340" r:id="rId31"/>
    <p:sldId id="333" r:id="rId32"/>
    <p:sldId id="342" r:id="rId33"/>
    <p:sldId id="343" r:id="rId34"/>
    <p:sldId id="350" r:id="rId35"/>
    <p:sldId id="347" r:id="rId36"/>
    <p:sldId id="351" r:id="rId37"/>
    <p:sldId id="348" r:id="rId38"/>
    <p:sldId id="352" r:id="rId39"/>
    <p:sldId id="349" r:id="rId40"/>
    <p:sldId id="353" r:id="rId41"/>
    <p:sldId id="345" r:id="rId42"/>
    <p:sldId id="354" r:id="rId43"/>
    <p:sldId id="346" r:id="rId44"/>
    <p:sldId id="355" r:id="rId45"/>
    <p:sldId id="390" r:id="rId46"/>
    <p:sldId id="391" r:id="rId47"/>
    <p:sldId id="388" r:id="rId48"/>
    <p:sldId id="389" r:id="rId49"/>
    <p:sldId id="386" r:id="rId50"/>
    <p:sldId id="387" r:id="rId51"/>
    <p:sldId id="384" r:id="rId52"/>
    <p:sldId id="385" r:id="rId53"/>
    <p:sldId id="382" r:id="rId54"/>
    <p:sldId id="383" r:id="rId55"/>
    <p:sldId id="380" r:id="rId56"/>
    <p:sldId id="381" r:id="rId57"/>
    <p:sldId id="378" r:id="rId58"/>
    <p:sldId id="379" r:id="rId59"/>
    <p:sldId id="376" r:id="rId60"/>
    <p:sldId id="377" r:id="rId61"/>
    <p:sldId id="392" r:id="rId62"/>
    <p:sldId id="374" r:id="rId63"/>
    <p:sldId id="393" r:id="rId64"/>
    <p:sldId id="395" r:id="rId65"/>
    <p:sldId id="394" r:id="rId66"/>
    <p:sldId id="375" r:id="rId67"/>
    <p:sldId id="372" r:id="rId68"/>
    <p:sldId id="399" r:id="rId69"/>
    <p:sldId id="396" r:id="rId70"/>
    <p:sldId id="397" r:id="rId71"/>
    <p:sldId id="398" r:id="rId72"/>
    <p:sldId id="373" r:id="rId73"/>
    <p:sldId id="400" r:id="rId74"/>
    <p:sldId id="407" r:id="rId75"/>
    <p:sldId id="408" r:id="rId76"/>
    <p:sldId id="409" r:id="rId77"/>
    <p:sldId id="404" r:id="rId78"/>
    <p:sldId id="405" r:id="rId79"/>
    <p:sldId id="406" r:id="rId80"/>
    <p:sldId id="403" r:id="rId81"/>
    <p:sldId id="402" r:id="rId82"/>
    <p:sldId id="401" r:id="rId83"/>
    <p:sldId id="454" r:id="rId84"/>
    <p:sldId id="344" r:id="rId85"/>
    <p:sldId id="410" r:id="rId86"/>
    <p:sldId id="415" r:id="rId87"/>
    <p:sldId id="419" r:id="rId88"/>
    <p:sldId id="423" r:id="rId89"/>
    <p:sldId id="424" r:id="rId90"/>
    <p:sldId id="425" r:id="rId91"/>
    <p:sldId id="426" r:id="rId92"/>
    <p:sldId id="420" r:id="rId93"/>
    <p:sldId id="421" r:id="rId94"/>
    <p:sldId id="422" r:id="rId95"/>
    <p:sldId id="416" r:id="rId96"/>
    <p:sldId id="453" r:id="rId97"/>
    <p:sldId id="451" r:id="rId98"/>
    <p:sldId id="452" r:id="rId99"/>
    <p:sldId id="449" r:id="rId100"/>
    <p:sldId id="450" r:id="rId101"/>
    <p:sldId id="427" r:id="rId102"/>
    <p:sldId id="448" r:id="rId103"/>
    <p:sldId id="414" r:id="rId104"/>
    <p:sldId id="411" r:id="rId105"/>
    <p:sldId id="308" r:id="rId106"/>
    <p:sldId id="356" r:id="rId107"/>
    <p:sldId id="357" r:id="rId108"/>
    <p:sldId id="362" r:id="rId109"/>
    <p:sldId id="363" r:id="rId110"/>
    <p:sldId id="360" r:id="rId111"/>
    <p:sldId id="361" r:id="rId112"/>
    <p:sldId id="358" r:id="rId113"/>
    <p:sldId id="359" r:id="rId114"/>
    <p:sldId id="365" r:id="rId115"/>
    <p:sldId id="364" r:id="rId116"/>
    <p:sldId id="368" r:id="rId117"/>
    <p:sldId id="369" r:id="rId118"/>
    <p:sldId id="428" r:id="rId119"/>
    <p:sldId id="440" r:id="rId120"/>
    <p:sldId id="429" r:id="rId121"/>
    <p:sldId id="309" r:id="rId122"/>
    <p:sldId id="310" r:id="rId123"/>
    <p:sldId id="430" r:id="rId124"/>
    <p:sldId id="311" r:id="rId125"/>
    <p:sldId id="312" r:id="rId126"/>
    <p:sldId id="259" r:id="rId127"/>
    <p:sldId id="459" r:id="rId128"/>
    <p:sldId id="474" r:id="rId129"/>
    <p:sldId id="461" r:id="rId130"/>
    <p:sldId id="469" r:id="rId131"/>
    <p:sldId id="269" r:id="rId132"/>
    <p:sldId id="431" r:id="rId133"/>
    <p:sldId id="444" r:id="rId134"/>
    <p:sldId id="433" r:id="rId135"/>
    <p:sldId id="434" r:id="rId136"/>
    <p:sldId id="435" r:id="rId137"/>
    <p:sldId id="436" r:id="rId138"/>
    <p:sldId id="437" r:id="rId139"/>
    <p:sldId id="438" r:id="rId140"/>
    <p:sldId id="270" r:id="rId1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43200"/>
    <a:srgbClr val="960032"/>
    <a:srgbClr val="643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247" autoAdjust="0"/>
  </p:normalViewPr>
  <p:slideViewPr>
    <p:cSldViewPr snapToGrid="0">
      <p:cViewPr varScale="1">
        <p:scale>
          <a:sx n="57" d="100"/>
          <a:sy n="57" d="100"/>
        </p:scale>
        <p:origin x="14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18432-378F-4815-8A90-7A5E59238DC6}" type="datetimeFigureOut">
              <a:rPr lang="zh-CN" altLang="en-US" smtClean="0"/>
              <a:t>2021/4/11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FC1F8-B4A3-48E0-A5DB-A7E570CB2C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728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145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73616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73474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66277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52129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50479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05560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5700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08120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17006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29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06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4339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9661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32460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5217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2175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34153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83984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20291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08814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86681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07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7004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68170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86867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87637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49814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99043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04252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08739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77699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49153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372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63548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81500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44329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65433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08527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76472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34981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05916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78281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雨课堂</a:t>
            </a:r>
            <a:r>
              <a:rPr lang="en-US" altLang="zh-CN" dirty="0" smtClean="0"/>
              <a:t>(</a:t>
            </a:r>
            <a:r>
              <a:rPr lang="zh-CN" altLang="en-US" dirty="0" smtClean="0"/>
              <a:t>语音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页</a:t>
            </a:r>
            <a:r>
              <a:rPr lang="en-US" altLang="zh-CN" dirty="0" smtClean="0"/>
              <a:t>)</a:t>
            </a:r>
            <a:r>
              <a:rPr lang="zh-CN" altLang="en-US" dirty="0" smtClean="0"/>
              <a:t>习题页码</a:t>
            </a:r>
            <a:r>
              <a:rPr lang="en-US" altLang="zh-CN" dirty="0" smtClean="0"/>
              <a:t>: 118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_</a:t>
            </a:r>
            <a:r>
              <a:rPr lang="zh-CN" altLang="en-US" dirty="0" smtClean="0"/>
              <a:t>不计结尾</a:t>
            </a:r>
            <a:r>
              <a:rPr lang="en-US" altLang="zh-CN" dirty="0" smtClean="0"/>
              <a:t>_68</a:t>
            </a:r>
            <a:r>
              <a:rPr lang="zh-CN" altLang="en-US" dirty="0" smtClean="0"/>
              <a:t>分钟</a:t>
            </a:r>
            <a:r>
              <a:rPr lang="en-US" altLang="zh-CN" dirty="0" smtClean="0"/>
              <a:t>_1</a:t>
            </a:r>
            <a:r>
              <a:rPr lang="zh-CN" altLang="en-US" dirty="0" smtClean="0"/>
              <a:t>道题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307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897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kern="0" dirty="0" err="1" smtClean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CDialogOptions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759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147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154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940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342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595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448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738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41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143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275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90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6895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759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6233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515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2273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1039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257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5116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1797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3106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794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9571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7159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1159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998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3612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1997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050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2977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2140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3801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8697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5832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8301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1424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615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8966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418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5030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8972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9665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4451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0664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0607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7735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3258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008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9753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9147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4460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5330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1804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5984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4094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3355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32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2013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792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17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6686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78292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0067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4849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1902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4405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43939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3428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75014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382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42817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72099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4107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17120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9255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7397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03158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1746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42587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11350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392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56520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42205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45343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73618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24732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62092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32411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80283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36976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90682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FC1F8-B4A3-48E0-A5DB-A7E570CB2C41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89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礼堂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400" y="5365750"/>
            <a:ext cx="49276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二校门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CF7"/>
              </a:clrFrom>
              <a:clrTo>
                <a:srgbClr val="FFFC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4950"/>
            <a:ext cx="2349500" cy="28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未标题-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2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22375"/>
            <a:ext cx="9144000" cy="1978025"/>
          </a:xfrm>
        </p:spPr>
        <p:txBody>
          <a:bodyPr anchor="ctr" anchorCtr="1">
            <a:normAutofit/>
          </a:bodyPr>
          <a:lstStyle>
            <a:lvl1pPr algn="ctr">
              <a:lnSpc>
                <a:spcPct val="100000"/>
              </a:lnSpc>
              <a:defRPr sz="48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3457576"/>
            <a:ext cx="9134475" cy="2228849"/>
          </a:xfrm>
        </p:spPr>
        <p:txBody>
          <a:bodyPr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DEACD8-9172-4BE0-BF69-3AE0805BDBD3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Picture 7" descr="line6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0400"/>
            <a:ext cx="91440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64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963" y="1457325"/>
            <a:ext cx="8220075" cy="4899026"/>
          </a:xfrm>
        </p:spPr>
        <p:txBody>
          <a:bodyPr/>
          <a:lstStyle>
            <a:lvl1pPr algn="just">
              <a:lnSpc>
                <a:spcPct val="100000"/>
              </a:lnSpc>
              <a:defRPr/>
            </a:lvl1pPr>
            <a:lvl2pPr algn="just">
              <a:lnSpc>
                <a:spcPct val="100000"/>
              </a:lnSpc>
              <a:defRPr/>
            </a:lvl2pPr>
            <a:lvl3pPr algn="just">
              <a:lnSpc>
                <a:spcPct val="100000"/>
              </a:lnSpc>
              <a:defRPr/>
            </a:lvl3pPr>
            <a:lvl4pPr algn="just">
              <a:lnSpc>
                <a:spcPct val="100000"/>
              </a:lnSpc>
              <a:defRPr/>
            </a:lvl4pPr>
            <a:lvl5pPr indent="-360000" algn="just">
              <a:lnSpc>
                <a:spcPct val="100000"/>
              </a:lnSpc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5F219A-EC9F-4AD0-8836-930323F9B309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2085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495425"/>
            <a:ext cx="4171950" cy="486092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95425"/>
            <a:ext cx="4171950" cy="486092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47BA2-8023-4328-A0D3-EFC07578AF05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204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0"/>
            <a:ext cx="9134475" cy="132556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950" y="1476375"/>
            <a:ext cx="4136232" cy="6858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1950" y="2162175"/>
            <a:ext cx="4136232" cy="41941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76375"/>
            <a:ext cx="4210050" cy="68580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62175"/>
            <a:ext cx="4210050" cy="41941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97D390-4981-4C1B-8A15-A9E8E3A66C12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5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468E9D-8419-4880-8ABF-88061BF02419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087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0AD369-3878-466E-B0E4-E63B1EDFA932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64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F7915FB-6CAD-4951-A6AF-05083E3AC695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984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>
            <a:lvl1pPr>
              <a:lnSpc>
                <a:spcPct val="100000"/>
              </a:lnSpc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5D53CB-848F-46E8-8BC9-4FE1CCE42B3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528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176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1963" y="1328739"/>
            <a:ext cx="8220075" cy="5027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000" b="1" i="0" kern="1200" baseline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1pPr>
          </a:lstStyle>
          <a:p>
            <a:fld id="{1C282504-39BA-4F69-8195-55F9ED95D3DB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57399" y="6356351"/>
            <a:ext cx="5019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000" b="1" i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7707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000" b="1" i="0" kern="1200" baseline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1pPr>
          </a:lstStyle>
          <a:p>
            <a:fld id="{AB393D56-620A-4FA6-AFE0-8A286AD08B3F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98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70" r:id="rId7"/>
    <p:sldLayoutId id="2147483671" r:id="rId8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"/>
        <a:defRPr lang="zh-CN" altLang="en-US" sz="2800" b="1" i="0" kern="1200" baseline="0" dirty="0" smtClean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j-cs"/>
        </a:defRPr>
      </a:lvl1pPr>
      <a:lvl2pPr marL="540000" indent="-270000" algn="just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"/>
        <a:defRPr lang="zh-CN" altLang="en-US" sz="2600" b="1" i="0" kern="1200" baseline="0" dirty="0" smtClean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j-cs"/>
        </a:defRPr>
      </a:lvl2pPr>
      <a:lvl3pPr marL="809625" indent="-270000" algn="just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"/>
        <a:defRPr lang="zh-CN" altLang="en-US" sz="2500" b="1" i="0" kern="1200" baseline="0" dirty="0" smtClean="0">
          <a:solidFill>
            <a:srgbClr val="643264"/>
          </a:solidFill>
          <a:latin typeface="Times New Roman" panose="02020603050405020304" pitchFamily="18" charset="0"/>
          <a:ea typeface="宋体" panose="02010600030101010101" pitchFamily="2" charset="-122"/>
          <a:cs typeface="+mj-cs"/>
        </a:defRPr>
      </a:lvl3pPr>
      <a:lvl4pPr marL="1162050" indent="-352425" algn="just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"/>
        <a:defRPr lang="zh-CN" altLang="en-US" sz="2400" b="1" i="0" kern="1200" baseline="0" dirty="0" smtClean="0">
          <a:solidFill>
            <a:srgbClr val="960032"/>
          </a:solidFill>
          <a:latin typeface="Times New Roman" panose="02020603050405020304" pitchFamily="18" charset="0"/>
          <a:ea typeface="宋体" panose="02010600030101010101" pitchFamily="2" charset="-122"/>
          <a:cs typeface="+mj-cs"/>
        </a:defRPr>
      </a:lvl4pPr>
      <a:lvl5pPr marL="1438275" indent="-361950" algn="just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"/>
        <a:defRPr lang="en-US" altLang="en-US" sz="2400" b="1" i="0" kern="1200" baseline="0" dirty="0">
          <a:solidFill>
            <a:srgbClr val="643200"/>
          </a:solidFill>
          <a:latin typeface="Times New Roman" panose="02020603050405020304" pitchFamily="18" charset="0"/>
          <a:ea typeface="宋体" panose="02010600030101010101" pitchFamily="2" charset="-122"/>
          <a:cs typeface="+mj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image" Target="../media/image67.tmp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6.bin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7.bin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3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4.bin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5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本课程采用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F219A-EC9F-4AD0-8836-930323F9B309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93CD6244-59FA-48DB-B6C7-5D03B2902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637" y="459440"/>
            <a:ext cx="1600204" cy="50417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C45A83C2-4C6C-40EF-9115-166580DD2CEC}"/>
              </a:ext>
            </a:extLst>
          </p:cNvPr>
          <p:cNvSpPr/>
          <p:nvPr/>
        </p:nvSpPr>
        <p:spPr>
          <a:xfrm>
            <a:off x="395786" y="2206836"/>
            <a:ext cx="2954656" cy="19306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gradFill>
                  <a:gsLst>
                    <a:gs pos="0">
                      <a:srgbClr val="639EF4"/>
                    </a:gs>
                    <a:gs pos="100000">
                      <a:srgbClr val="00B050">
                        <a:lumMod val="99000"/>
                      </a:srgbClr>
                    </a:gs>
                  </a:gsLst>
                  <a:lin ang="72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本次直播是</a:t>
            </a:r>
            <a:endParaRPr lang="en-US" altLang="zh-CN" sz="3200" b="1" dirty="0">
              <a:gradFill>
                <a:gsLst>
                  <a:gs pos="0">
                    <a:srgbClr val="639EF4"/>
                  </a:gs>
                  <a:gs pos="100000">
                    <a:srgbClr val="00B050">
                      <a:lumMod val="99000"/>
                    </a:srgbClr>
                  </a:gs>
                </a:gsLst>
                <a:lin ang="72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5400" b="1" dirty="0">
                <a:gradFill>
                  <a:gsLst>
                    <a:gs pos="0">
                      <a:srgbClr val="639EF4"/>
                    </a:gs>
                    <a:gs pos="100000">
                      <a:srgbClr val="00B050">
                        <a:lumMod val="99000"/>
                      </a:srgbClr>
                    </a:gs>
                  </a:gsLst>
                  <a:lin ang="72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视频直播</a:t>
            </a:r>
          </a:p>
        </p:txBody>
      </p:sp>
      <p:sp>
        <p:nvSpPr>
          <p:cNvPr id="18" name="Text Box 22"/>
          <p:cNvSpPr txBox="1">
            <a:spLocks noChangeArrowheads="1"/>
          </p:cNvSpPr>
          <p:nvPr/>
        </p:nvSpPr>
        <p:spPr bwMode="auto">
          <a:xfrm>
            <a:off x="908804" y="5163738"/>
            <a:ext cx="1928620" cy="852621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0" rIns="36000" bIns="0" anchor="ctr"/>
          <a:lstStyle/>
          <a:p>
            <a:pPr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请登陆雨课堂签到。</a:t>
            </a:r>
            <a:endParaRPr kumimoji="1" lang="en-US" altLang="zh-CN" sz="2400" b="1" dirty="0" smtClean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908804" y="4147461"/>
            <a:ext cx="1928620" cy="852621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0" rIns="36000" bIns="0" anchor="ctr"/>
          <a:lstStyle/>
          <a:p>
            <a:pPr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9:50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正式开始上课。</a:t>
            </a:r>
            <a:endParaRPr kumimoji="1" lang="en-US" altLang="zh-CN" sz="2400" b="1" dirty="0" smtClean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361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准备新增对话框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10" name="Picture 4" descr="第08章_MFC包围圆_06插入对话框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1054100"/>
            <a:ext cx="7118350" cy="518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5"/>
          <p:cNvSpPr>
            <a:spLocks/>
          </p:cNvSpPr>
          <p:nvPr/>
        </p:nvSpPr>
        <p:spPr bwMode="auto">
          <a:xfrm>
            <a:off x="4125913" y="993775"/>
            <a:ext cx="4857750" cy="539750"/>
          </a:xfrm>
          <a:prstGeom prst="borderCallout3">
            <a:avLst>
              <a:gd name="adj1" fmla="val 21176"/>
              <a:gd name="adj2" fmla="val -1569"/>
              <a:gd name="adj3" fmla="val 21176"/>
              <a:gd name="adj4" fmla="val -79968"/>
              <a:gd name="adj5" fmla="val 731764"/>
              <a:gd name="adj6" fmla="val -79968"/>
              <a:gd name="adj7" fmla="val 845588"/>
              <a:gd name="adj8" fmla="val -47519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1: </a:t>
            </a:r>
            <a:r>
              <a:rPr lang="zh-CN" altLang="en-US" sz="2400" i="0">
                <a:ea typeface="楷体_GB2312" pitchFamily="49" charset="-122"/>
              </a:rPr>
              <a:t>选中“资源视图”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219700" y="5156200"/>
            <a:ext cx="3600450" cy="1152525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通过菜单“视图”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“资源视图”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: 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可以打开“资源视图”</a:t>
            </a:r>
          </a:p>
        </p:txBody>
      </p:sp>
      <p:sp>
        <p:nvSpPr>
          <p:cNvPr id="13" name="AutoShape 8"/>
          <p:cNvSpPr>
            <a:spLocks/>
          </p:cNvSpPr>
          <p:nvPr/>
        </p:nvSpPr>
        <p:spPr bwMode="auto">
          <a:xfrm>
            <a:off x="3006725" y="1636713"/>
            <a:ext cx="5976938" cy="468312"/>
          </a:xfrm>
          <a:prstGeom prst="borderCallout2">
            <a:avLst>
              <a:gd name="adj1" fmla="val 24407"/>
              <a:gd name="adj2" fmla="val -1273"/>
              <a:gd name="adj3" fmla="val 24407"/>
              <a:gd name="adj4" fmla="val -21565"/>
              <a:gd name="adj5" fmla="val 213898"/>
              <a:gd name="adj6" fmla="val -29801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2: </a:t>
            </a:r>
            <a:r>
              <a:rPr lang="zh-CN" altLang="en-US" sz="2400" i="0">
                <a:ea typeface="楷体_GB2312" pitchFamily="49" charset="-122"/>
              </a:rPr>
              <a:t>依次单击“</a:t>
            </a:r>
            <a:r>
              <a:rPr lang="en-US" altLang="zh-CN" sz="2400" i="0">
                <a:ea typeface="楷体_GB2312" pitchFamily="49" charset="-122"/>
              </a:rPr>
              <a:t>+”</a:t>
            </a:r>
            <a:r>
              <a:rPr lang="zh-CN" altLang="en-US" sz="2400" i="0">
                <a:ea typeface="楷体_GB2312" pitchFamily="49" charset="-122"/>
              </a:rPr>
              <a:t>符号，展开各个相关项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 flipH="1" flipV="1">
            <a:off x="971550" y="2824163"/>
            <a:ext cx="288925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 flipV="1">
            <a:off x="971550" y="3155950"/>
            <a:ext cx="4318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539750" y="2709863"/>
            <a:ext cx="360363" cy="935037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 anchorCtr="1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展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开</a:t>
            </a:r>
            <a:endParaRPr lang="zh-CN" altLang="en-US" sz="2400" i="0">
              <a:ea typeface="楷体_GB2312" pitchFamily="49" charset="-122"/>
              <a:sym typeface="Wingdings" panose="05000000000000000000" pitchFamily="2" charset="2"/>
            </a:endParaRPr>
          </a:p>
        </p:txBody>
      </p:sp>
      <p:sp>
        <p:nvSpPr>
          <p:cNvPr id="17" name="AutoShape 12"/>
          <p:cNvSpPr>
            <a:spLocks/>
          </p:cNvSpPr>
          <p:nvPr/>
        </p:nvSpPr>
        <p:spPr bwMode="auto">
          <a:xfrm>
            <a:off x="3654425" y="2208213"/>
            <a:ext cx="5329238" cy="539750"/>
          </a:xfrm>
          <a:prstGeom prst="borderCallout2">
            <a:avLst>
              <a:gd name="adj1" fmla="val 21176"/>
              <a:gd name="adj2" fmla="val -1431"/>
              <a:gd name="adj3" fmla="val 21176"/>
              <a:gd name="adj4" fmla="val -15370"/>
              <a:gd name="adj5" fmla="val 157352"/>
              <a:gd name="adj6" fmla="val -27079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3: </a:t>
            </a:r>
            <a:r>
              <a:rPr lang="zh-CN" altLang="en-US" sz="2400" i="0">
                <a:ea typeface="楷体_GB2312" pitchFamily="49" charset="-122"/>
              </a:rPr>
              <a:t>在对话框上方单击鼠标右键</a:t>
            </a:r>
          </a:p>
        </p:txBody>
      </p:sp>
      <p:sp>
        <p:nvSpPr>
          <p:cNvPr id="18" name="AutoShape 14"/>
          <p:cNvSpPr>
            <a:spLocks/>
          </p:cNvSpPr>
          <p:nvPr/>
        </p:nvSpPr>
        <p:spPr bwMode="auto">
          <a:xfrm>
            <a:off x="4195763" y="2852738"/>
            <a:ext cx="4787900" cy="539750"/>
          </a:xfrm>
          <a:prstGeom prst="borderCallout2">
            <a:avLst>
              <a:gd name="adj1" fmla="val 21176"/>
              <a:gd name="adj2" fmla="val -1593"/>
              <a:gd name="adj3" fmla="val 21176"/>
              <a:gd name="adj4" fmla="val -4310"/>
              <a:gd name="adj5" fmla="val 532940"/>
              <a:gd name="adj6" fmla="val -13824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4: </a:t>
            </a:r>
            <a:r>
              <a:rPr lang="zh-CN" altLang="en-US" sz="2400" i="0">
                <a:ea typeface="楷体_GB2312" pitchFamily="49" charset="-122"/>
              </a:rPr>
              <a:t>单击右键菜单“插入</a:t>
            </a:r>
            <a:r>
              <a:rPr lang="en-US" altLang="zh-CN" sz="2400" i="0">
                <a:ea typeface="楷体_GB2312" pitchFamily="49" charset="-122"/>
              </a:rPr>
              <a:t>Dialog”</a:t>
            </a:r>
          </a:p>
        </p:txBody>
      </p:sp>
    </p:spTree>
    <p:extLst>
      <p:ext uri="{BB962C8B-B14F-4D97-AF65-F5344CB8AC3E}">
        <p14:creationId xmlns:p14="http://schemas.microsoft.com/office/powerpoint/2010/main" val="354840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给对话框类添加新变量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100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00" y="888573"/>
            <a:ext cx="7252800" cy="5439600"/>
          </a:xfrm>
          <a:prstGeom prst="rect">
            <a:avLst/>
          </a:prstGeom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50825" y="5367569"/>
            <a:ext cx="1873250" cy="935037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 anchorCtr="1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dirty="0">
                <a:ea typeface="楷体_GB2312" pitchFamily="49" charset="-122"/>
                <a:sym typeface="Wingdings" panose="05000000000000000000" pitchFamily="2" charset="2"/>
              </a:rPr>
              <a:t>添加“和”变量</a:t>
            </a:r>
          </a:p>
        </p:txBody>
      </p:sp>
      <p:sp>
        <p:nvSpPr>
          <p:cNvPr id="10" name="AutoShape 7"/>
          <p:cNvSpPr>
            <a:spLocks/>
          </p:cNvSpPr>
          <p:nvPr/>
        </p:nvSpPr>
        <p:spPr bwMode="auto">
          <a:xfrm>
            <a:off x="3635375" y="3711806"/>
            <a:ext cx="4563025" cy="468313"/>
          </a:xfrm>
          <a:prstGeom prst="borderCallout2">
            <a:avLst>
              <a:gd name="adj1" fmla="val 24407"/>
              <a:gd name="adj2" fmla="val -3111"/>
              <a:gd name="adj3" fmla="val 24407"/>
              <a:gd name="adj4" fmla="val -10569"/>
              <a:gd name="adj5" fmla="val 96774"/>
              <a:gd name="adj6" fmla="val -2769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i="0" dirty="0" smtClean="0">
                <a:ea typeface="楷体_GB2312" pitchFamily="49" charset="-122"/>
              </a:rPr>
              <a:t>步骤</a:t>
            </a:r>
            <a:r>
              <a:rPr lang="en-US" altLang="zh-CN" sz="2400" i="0" dirty="0" smtClean="0">
                <a:ea typeface="楷体_GB2312" pitchFamily="49" charset="-122"/>
              </a:rPr>
              <a:t>3: </a:t>
            </a:r>
            <a:r>
              <a:rPr lang="zh-CN" altLang="en-US" sz="2400" i="0" dirty="0">
                <a:ea typeface="楷体_GB2312" pitchFamily="49" charset="-122"/>
              </a:rPr>
              <a:t>输入</a:t>
            </a:r>
            <a:r>
              <a:rPr lang="zh-CN" altLang="en-US" sz="2400" i="0" dirty="0" smtClean="0">
                <a:ea typeface="楷体_GB2312" pitchFamily="49" charset="-122"/>
              </a:rPr>
              <a:t>注释</a:t>
            </a:r>
            <a:r>
              <a:rPr lang="en-US" altLang="zh-CN" sz="2400" i="0" dirty="0" smtClean="0">
                <a:ea typeface="楷体_GB2312" pitchFamily="49" charset="-122"/>
              </a:rPr>
              <a:t>:</a:t>
            </a:r>
            <a:r>
              <a:rPr lang="zh-CN" altLang="en-US" sz="2400" dirty="0">
                <a:ea typeface="楷体_GB2312" pitchFamily="49" charset="-122"/>
              </a:rPr>
              <a:t>和</a:t>
            </a:r>
            <a:endParaRPr lang="zh-CN" altLang="en-US" sz="2400" i="0" dirty="0">
              <a:ea typeface="楷体_GB2312" pitchFamily="49" charset="-122"/>
            </a:endParaRPr>
          </a:p>
        </p:txBody>
      </p:sp>
      <p:sp>
        <p:nvSpPr>
          <p:cNvPr id="11" name="AutoShape 8"/>
          <p:cNvSpPr>
            <a:spLocks/>
          </p:cNvSpPr>
          <p:nvPr/>
        </p:nvSpPr>
        <p:spPr bwMode="auto">
          <a:xfrm>
            <a:off x="3132138" y="5151669"/>
            <a:ext cx="2520950" cy="468312"/>
          </a:xfrm>
          <a:prstGeom prst="borderCallout2">
            <a:avLst>
              <a:gd name="adj1" fmla="val 24407"/>
              <a:gd name="adj2" fmla="val 103023"/>
              <a:gd name="adj3" fmla="val 24407"/>
              <a:gd name="adj4" fmla="val 129977"/>
              <a:gd name="adj5" fmla="val 168815"/>
              <a:gd name="adj6" fmla="val 14080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 smtClean="0">
                <a:ea typeface="楷体_GB2312" pitchFamily="49" charset="-122"/>
              </a:rPr>
              <a:t>步骤</a:t>
            </a:r>
            <a:r>
              <a:rPr lang="en-US" altLang="zh-CN" sz="2400" i="0" dirty="0" smtClean="0">
                <a:ea typeface="楷体_GB2312" pitchFamily="49" charset="-122"/>
              </a:rPr>
              <a:t>4: </a:t>
            </a:r>
            <a:r>
              <a:rPr lang="zh-CN" altLang="en-US" sz="2400" i="0" dirty="0" smtClean="0">
                <a:ea typeface="楷体_GB2312" pitchFamily="49" charset="-122"/>
              </a:rPr>
              <a:t>单击确定</a:t>
            </a:r>
            <a:endParaRPr lang="zh-CN" altLang="en-US" sz="2400" i="0" dirty="0">
              <a:ea typeface="楷体_GB2312" pitchFamily="49" charset="-122"/>
            </a:endParaRPr>
          </a:p>
        </p:txBody>
      </p:sp>
      <p:sp>
        <p:nvSpPr>
          <p:cNvPr id="12" name="AutoShape 11"/>
          <p:cNvSpPr>
            <a:spLocks/>
          </p:cNvSpPr>
          <p:nvPr/>
        </p:nvSpPr>
        <p:spPr bwMode="auto">
          <a:xfrm>
            <a:off x="2785094" y="1085704"/>
            <a:ext cx="2667852" cy="935038"/>
          </a:xfrm>
          <a:prstGeom prst="borderCallout3">
            <a:avLst>
              <a:gd name="adj1" fmla="val 12222"/>
              <a:gd name="adj2" fmla="val -3528"/>
              <a:gd name="adj3" fmla="val 9837"/>
              <a:gd name="adj4" fmla="val -86043"/>
              <a:gd name="adj5" fmla="val 181483"/>
              <a:gd name="adj6" fmla="val -86043"/>
              <a:gd name="adj7" fmla="val 241076"/>
              <a:gd name="adj8" fmla="val -57542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i="0" dirty="0" smtClean="0">
                <a:ea typeface="楷体_GB2312" pitchFamily="49" charset="-122"/>
              </a:rPr>
              <a:t>步骤</a:t>
            </a:r>
            <a:r>
              <a:rPr lang="en-US" altLang="zh-CN" sz="2400" i="0" dirty="0" smtClean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选择变量的</a:t>
            </a:r>
            <a:r>
              <a:rPr lang="zh-CN" altLang="en-US" sz="2400" i="0" dirty="0" smtClean="0">
                <a:ea typeface="楷体_GB2312" pitchFamily="49" charset="-122"/>
              </a:rPr>
              <a:t>数据类型</a:t>
            </a:r>
            <a:r>
              <a:rPr lang="en-US" altLang="zh-CN" sz="2400" dirty="0" err="1">
                <a:ea typeface="楷体_GB2312" pitchFamily="49" charset="-122"/>
              </a:rPr>
              <a:t>int</a:t>
            </a:r>
            <a:endParaRPr lang="zh-CN" altLang="en-US" sz="2400" i="0" dirty="0">
              <a:ea typeface="楷体_GB2312" pitchFamily="49" charset="-122"/>
            </a:endParaRPr>
          </a:p>
        </p:txBody>
      </p:sp>
      <p:sp>
        <p:nvSpPr>
          <p:cNvPr id="13" name="AutoShape 12"/>
          <p:cNvSpPr>
            <a:spLocks/>
          </p:cNvSpPr>
          <p:nvPr/>
        </p:nvSpPr>
        <p:spPr bwMode="auto">
          <a:xfrm>
            <a:off x="4119020" y="2523346"/>
            <a:ext cx="4574092" cy="468312"/>
          </a:xfrm>
          <a:prstGeom prst="borderCallout3">
            <a:avLst>
              <a:gd name="adj1" fmla="val 24407"/>
              <a:gd name="adj2" fmla="val -2782"/>
              <a:gd name="adj3" fmla="val 24407"/>
              <a:gd name="adj4" fmla="val -8931"/>
              <a:gd name="adj5" fmla="val 23678"/>
              <a:gd name="adj6" fmla="val -13807"/>
              <a:gd name="adj7" fmla="val 25423"/>
              <a:gd name="adj8" fmla="val -23338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i="0" dirty="0" smtClean="0">
                <a:ea typeface="楷体_GB2312" pitchFamily="49" charset="-122"/>
              </a:rPr>
              <a:t>步骤</a:t>
            </a:r>
            <a:r>
              <a:rPr lang="en-US" altLang="zh-CN" sz="2400" i="0" dirty="0" smtClean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输入变量</a:t>
            </a:r>
            <a:r>
              <a:rPr lang="zh-CN" altLang="en-US" sz="2400" i="0" dirty="0" smtClean="0">
                <a:ea typeface="楷体_GB2312" pitchFamily="49" charset="-122"/>
              </a:rPr>
              <a:t>名</a:t>
            </a:r>
            <a:r>
              <a:rPr lang="en-US" altLang="zh-CN" sz="2400" dirty="0" err="1">
                <a:ea typeface="楷体_GB2312" pitchFamily="49" charset="-122"/>
              </a:rPr>
              <a:t>m_sum</a:t>
            </a:r>
            <a:endParaRPr lang="zh-CN" altLang="en-US" sz="2400" i="0" dirty="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46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增加成员变量后</a:t>
            </a:r>
            <a:r>
              <a:rPr lang="en-US" altLang="zh-CN" dirty="0" err="1"/>
              <a:t>CCP_SumDlg.h</a:t>
            </a:r>
            <a:r>
              <a:rPr lang="zh-CN" altLang="en-US" dirty="0"/>
              <a:t>新增的代码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public: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第</a:t>
            </a:r>
            <a:r>
              <a:rPr kumimoji="1" lang="en-US" altLang="zh-CN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1</a:t>
            </a:r>
            <a:r>
              <a:rPr kumimoji="1" lang="zh-CN" altLang="en-US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个加数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kern="0" dirty="0" err="1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int</a:t>
            </a:r>
            <a:r>
              <a:rPr kumimoji="1" lang="en-US" altLang="zh-CN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m_addition1;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第</a:t>
            </a:r>
            <a:r>
              <a:rPr kumimoji="1" lang="en-US" altLang="zh-CN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2</a:t>
            </a:r>
            <a:r>
              <a:rPr kumimoji="1" lang="zh-CN" altLang="en-US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个加数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kern="0" dirty="0" err="1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int</a:t>
            </a:r>
            <a:r>
              <a:rPr kumimoji="1" lang="en-US" altLang="zh-CN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m_addition2;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和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kern="0" dirty="0" err="1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int</a:t>
            </a:r>
            <a:r>
              <a:rPr kumimoji="1" lang="en-US" altLang="zh-CN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m_sum</a:t>
            </a:r>
            <a:r>
              <a:rPr kumimoji="1" lang="en-US" altLang="zh-CN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101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15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CP_SumDlg.cpp: </a:t>
            </a:r>
            <a:br>
              <a:rPr lang="en-US" altLang="zh-CN" sz="2800" dirty="0" smtClean="0"/>
            </a:br>
            <a:r>
              <a:rPr lang="zh-CN" altLang="en-US" sz="2800" dirty="0" smtClean="0"/>
              <a:t>修改</a:t>
            </a:r>
            <a:r>
              <a:rPr lang="en-US" altLang="zh-CN" sz="2800" dirty="0" err="1"/>
              <a:t>CCPSumDlg</a:t>
            </a:r>
            <a:r>
              <a:rPr lang="en-US" altLang="zh-CN" sz="2800" dirty="0"/>
              <a:t>::</a:t>
            </a:r>
            <a:r>
              <a:rPr lang="en-US" altLang="zh-CN" sz="2800" dirty="0" err="1" smtClean="0"/>
              <a:t>DoDataExchange</a:t>
            </a:r>
            <a:r>
              <a:rPr lang="zh-CN" altLang="en-US" sz="2800" dirty="0" smtClean="0"/>
              <a:t>的函数体代码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4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CCPSumDlg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::</a:t>
            </a:r>
            <a:r>
              <a:rPr lang="en-US" altLang="zh-CN" sz="24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DoDataExchange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24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CDataExchange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en-US" altLang="zh-CN" sz="24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pDX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pPr marL="0" indent="0">
              <a:buNone/>
            </a:pPr>
            <a:r>
              <a:rPr lang="en-US" altLang="zh-CN" sz="2400" dirty="0" smtClean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400" dirty="0" err="1" smtClean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CDialogEx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::</a:t>
            </a:r>
            <a:r>
              <a:rPr lang="en-US" altLang="zh-CN" sz="24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DoDataExchange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24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pDX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4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DDX_Text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24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pDX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4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IDC_EDIT_Add1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m_addition1);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4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DDX_Text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24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pDX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4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IDC_EDIT_Add2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m_addition2);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4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DDX_Text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24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pDX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400" dirty="0" err="1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IDC_EDIT_Sum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4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m_sum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102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81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打开对话框类属性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103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10" descr="第08章_MFC求和_对话框类属性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257" y="1108268"/>
            <a:ext cx="6035675" cy="518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/>
          <p:cNvSpPr>
            <a:spLocks/>
          </p:cNvSpPr>
          <p:nvPr/>
        </p:nvSpPr>
        <p:spPr bwMode="auto">
          <a:xfrm>
            <a:off x="2292119" y="1690880"/>
            <a:ext cx="6624638" cy="468313"/>
          </a:xfrm>
          <a:prstGeom prst="borderCallout2">
            <a:avLst>
              <a:gd name="adj1" fmla="val 24407"/>
              <a:gd name="adj2" fmla="val -1148"/>
              <a:gd name="adj3" fmla="val 24407"/>
              <a:gd name="adj4" fmla="val -7287"/>
              <a:gd name="adj5" fmla="val 301356"/>
              <a:gd name="adj6" fmla="val -9755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单击“</a:t>
            </a:r>
            <a:r>
              <a:rPr lang="en-US" altLang="zh-CN" sz="2400" i="0" dirty="0">
                <a:ea typeface="楷体_GB2312" pitchFamily="49" charset="-122"/>
              </a:rPr>
              <a:t>+”</a:t>
            </a:r>
            <a:r>
              <a:rPr lang="zh-CN" altLang="en-US" sz="2400" i="0" dirty="0">
                <a:ea typeface="楷体_GB2312" pitchFamily="49" charset="-122"/>
              </a:rPr>
              <a:t>符号</a:t>
            </a:r>
            <a:r>
              <a:rPr lang="zh-CN" altLang="en-US" sz="2400" i="0" dirty="0" smtClean="0">
                <a:ea typeface="楷体_GB2312" pitchFamily="49" charset="-122"/>
              </a:rPr>
              <a:t>展开各个选项</a:t>
            </a:r>
            <a:endParaRPr lang="zh-CN" altLang="en-US" sz="2400" i="0" dirty="0">
              <a:ea typeface="楷体_GB2312" pitchFamily="49" charset="-122"/>
            </a:endParaRP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4059007" y="978093"/>
            <a:ext cx="4857750" cy="539750"/>
          </a:xfrm>
          <a:prstGeom prst="borderCallout3">
            <a:avLst>
              <a:gd name="adj1" fmla="val 21176"/>
              <a:gd name="adj2" fmla="val -1569"/>
              <a:gd name="adj3" fmla="val 21176"/>
              <a:gd name="adj4" fmla="val -76796"/>
              <a:gd name="adj5" fmla="val 739116"/>
              <a:gd name="adj6" fmla="val -76796"/>
              <a:gd name="adj7" fmla="val 896472"/>
              <a:gd name="adj8" fmla="val -42093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1: </a:t>
            </a:r>
            <a:r>
              <a:rPr lang="zh-CN" altLang="en-US" sz="2400" i="0">
                <a:ea typeface="楷体_GB2312" pitchFamily="49" charset="-122"/>
              </a:rPr>
              <a:t>选中“类视图”</a:t>
            </a:r>
          </a:p>
        </p:txBody>
      </p:sp>
      <p:sp>
        <p:nvSpPr>
          <p:cNvPr id="11" name="AutoShape 7"/>
          <p:cNvSpPr>
            <a:spLocks/>
          </p:cNvSpPr>
          <p:nvPr/>
        </p:nvSpPr>
        <p:spPr bwMode="auto">
          <a:xfrm>
            <a:off x="3712932" y="5716780"/>
            <a:ext cx="5203825" cy="539750"/>
          </a:xfrm>
          <a:prstGeom prst="borderCallout2">
            <a:avLst>
              <a:gd name="adj1" fmla="val 21176"/>
              <a:gd name="adj2" fmla="val -1463"/>
              <a:gd name="adj3" fmla="val 21176"/>
              <a:gd name="adj4" fmla="val -11167"/>
              <a:gd name="adj5" fmla="val -81176"/>
              <a:gd name="adj6" fmla="val -19278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3: </a:t>
            </a:r>
            <a:r>
              <a:rPr lang="zh-CN" altLang="en-US" sz="2400" i="0">
                <a:ea typeface="楷体_GB2312" pitchFamily="49" charset="-122"/>
              </a:rPr>
              <a:t>在对话框类上方单击鼠标右键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4936894" y="4637280"/>
            <a:ext cx="3979863" cy="935038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通过菜单“视图”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“类视图”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: 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可以打开“类视图”</a:t>
            </a:r>
          </a:p>
        </p:txBody>
      </p:sp>
      <p:sp>
        <p:nvSpPr>
          <p:cNvPr id="13" name="AutoShape 9"/>
          <p:cNvSpPr>
            <a:spLocks/>
          </p:cNvSpPr>
          <p:nvPr/>
        </p:nvSpPr>
        <p:spPr bwMode="auto">
          <a:xfrm>
            <a:off x="4936894" y="2332230"/>
            <a:ext cx="3979863" cy="468313"/>
          </a:xfrm>
          <a:prstGeom prst="borderCallout2">
            <a:avLst>
              <a:gd name="adj1" fmla="val 24407"/>
              <a:gd name="adj2" fmla="val -1917"/>
              <a:gd name="adj3" fmla="val 24407"/>
              <a:gd name="adj4" fmla="val -13042"/>
              <a:gd name="adj5" fmla="val 570171"/>
              <a:gd name="adj6" fmla="val -17472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4: </a:t>
            </a:r>
            <a:r>
              <a:rPr lang="zh-CN" altLang="en-US" sz="2400" i="0">
                <a:ea typeface="楷体_GB2312" pitchFamily="49" charset="-122"/>
              </a:rPr>
              <a:t>单击右键菜单“属性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769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准备添加事件处理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104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11" descr="第08章_MFC求和_属性_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1054100"/>
            <a:ext cx="4214813" cy="518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/>
          <p:cNvSpPr>
            <a:spLocks/>
          </p:cNvSpPr>
          <p:nvPr/>
        </p:nvSpPr>
        <p:spPr bwMode="auto">
          <a:xfrm>
            <a:off x="5454650" y="1052513"/>
            <a:ext cx="3149600" cy="468312"/>
          </a:xfrm>
          <a:prstGeom prst="borderCallout2">
            <a:avLst>
              <a:gd name="adj1" fmla="val 24407"/>
              <a:gd name="adj2" fmla="val -2421"/>
              <a:gd name="adj3" fmla="val 24407"/>
              <a:gd name="adj4" fmla="val -43750"/>
              <a:gd name="adj5" fmla="val 143389"/>
              <a:gd name="adj6" fmla="val -60435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选中事件图标</a:t>
            </a: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539750" y="2678113"/>
            <a:ext cx="1511300" cy="935037"/>
          </a:xfrm>
          <a:prstGeom prst="borderCallout2">
            <a:avLst>
              <a:gd name="adj1" fmla="val 12222"/>
              <a:gd name="adj2" fmla="val 105042"/>
              <a:gd name="adj3" fmla="val 12222"/>
              <a:gd name="adj4" fmla="val 112921"/>
              <a:gd name="adj5" fmla="val 45671"/>
              <a:gd name="adj6" fmla="val 132565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展开事件</a:t>
            </a:r>
          </a:p>
        </p:txBody>
      </p:sp>
      <p:sp>
        <p:nvSpPr>
          <p:cNvPr id="11" name="AutoShape 7"/>
          <p:cNvSpPr>
            <a:spLocks/>
          </p:cNvSpPr>
          <p:nvPr/>
        </p:nvSpPr>
        <p:spPr bwMode="auto">
          <a:xfrm>
            <a:off x="522288" y="4337050"/>
            <a:ext cx="1511300" cy="1252538"/>
          </a:xfrm>
          <a:prstGeom prst="borderCallout2">
            <a:avLst>
              <a:gd name="adj1" fmla="val 9125"/>
              <a:gd name="adj2" fmla="val 105042"/>
              <a:gd name="adj3" fmla="val 9125"/>
              <a:gd name="adj4" fmla="val 115338"/>
              <a:gd name="adj5" fmla="val -34981"/>
              <a:gd name="adj6" fmla="val 140125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3: </a:t>
            </a:r>
            <a:r>
              <a:rPr lang="zh-CN" altLang="en-US" sz="2400" i="0" dirty="0">
                <a:ea typeface="楷体_GB2312" pitchFamily="49" charset="-122"/>
              </a:rPr>
              <a:t>选中命令事件</a:t>
            </a:r>
          </a:p>
        </p:txBody>
      </p:sp>
      <p:sp>
        <p:nvSpPr>
          <p:cNvPr id="12" name="AutoShape 8"/>
          <p:cNvSpPr>
            <a:spLocks/>
          </p:cNvSpPr>
          <p:nvPr/>
        </p:nvSpPr>
        <p:spPr bwMode="auto">
          <a:xfrm>
            <a:off x="7092950" y="2849563"/>
            <a:ext cx="1511300" cy="936625"/>
          </a:xfrm>
          <a:prstGeom prst="borderCallout2">
            <a:avLst>
              <a:gd name="adj1" fmla="val 12204"/>
              <a:gd name="adj2" fmla="val -5042"/>
              <a:gd name="adj3" fmla="val 12204"/>
              <a:gd name="adj4" fmla="val -19852"/>
              <a:gd name="adj5" fmla="val 89491"/>
              <a:gd name="adj6" fmla="val -5661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4: </a:t>
            </a:r>
            <a:r>
              <a:rPr lang="zh-CN" altLang="en-US" sz="2400" i="0">
                <a:ea typeface="楷体_GB2312" pitchFamily="49" charset="-122"/>
              </a:rPr>
              <a:t>打开下拉框</a:t>
            </a:r>
          </a:p>
        </p:txBody>
      </p:sp>
      <p:sp>
        <p:nvSpPr>
          <p:cNvPr id="13" name="AutoShape 9"/>
          <p:cNvSpPr>
            <a:spLocks/>
          </p:cNvSpPr>
          <p:nvPr/>
        </p:nvSpPr>
        <p:spPr bwMode="auto">
          <a:xfrm>
            <a:off x="7091363" y="3983038"/>
            <a:ext cx="1512887" cy="935037"/>
          </a:xfrm>
          <a:prstGeom prst="borderCallout2">
            <a:avLst>
              <a:gd name="adj1" fmla="val 12222"/>
              <a:gd name="adj2" fmla="val -5037"/>
              <a:gd name="adj3" fmla="val 12222"/>
              <a:gd name="adj4" fmla="val -19935"/>
              <a:gd name="adj5" fmla="val 19694"/>
              <a:gd name="adj6" fmla="val -5645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5: </a:t>
            </a:r>
            <a:r>
              <a:rPr lang="zh-CN" altLang="en-US" sz="2400" i="0">
                <a:ea typeface="楷体_GB2312" pitchFamily="49" charset="-122"/>
              </a:rPr>
              <a:t>单击该命令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7092950" y="1717675"/>
            <a:ext cx="1511300" cy="935038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响应求和命令</a:t>
            </a:r>
          </a:p>
        </p:txBody>
      </p:sp>
    </p:spTree>
    <p:extLst>
      <p:ext uri="{BB962C8B-B14F-4D97-AF65-F5344CB8AC3E}">
        <p14:creationId xmlns:p14="http://schemas.microsoft.com/office/powerpoint/2010/main" val="394105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void </a:t>
            </a:r>
            <a:r>
              <a:rPr lang="en-US" altLang="zh-CN" dirty="0" err="1"/>
              <a:t>CCP_SumDlg</a:t>
            </a:r>
            <a:r>
              <a:rPr lang="en-US" altLang="zh-CN" dirty="0"/>
              <a:t>::</a:t>
            </a:r>
            <a:r>
              <a:rPr lang="en-US" altLang="zh-CN" dirty="0" err="1"/>
              <a:t>OnBnClickedSum</a:t>
            </a:r>
            <a:r>
              <a:rPr lang="en-US" altLang="zh-CN" dirty="0"/>
              <a:t>( )</a:t>
            </a:r>
            <a:r>
              <a:rPr lang="zh-CN" altLang="en-US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void </a:t>
            </a:r>
            <a:r>
              <a:rPr kumimoji="1" lang="en-US" altLang="zh-CN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CCP_SumDlg</a:t>
            </a:r>
            <a:r>
              <a:rPr kumimoji="1" lang="en-US" altLang="zh-CN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::</a:t>
            </a:r>
            <a:r>
              <a:rPr kumimoji="1" lang="en-US" altLang="zh-CN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OnBnClickedSum</a:t>
            </a:r>
            <a:r>
              <a:rPr kumimoji="1" lang="en-US" altLang="zh-CN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TODO: </a:t>
            </a:r>
            <a:r>
              <a:rPr kumimoji="1" lang="zh-CN" altLang="en-US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在此添加控件通知处理程序代码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UpdateData</a:t>
            </a:r>
            <a:r>
              <a:rPr kumimoji="1" lang="en-US" altLang="zh-CN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 </a:t>
            </a:r>
            <a:r>
              <a:rPr kumimoji="1" lang="en-US" altLang="zh-CN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该函数参数的默认值为</a:t>
            </a:r>
            <a:r>
              <a:rPr kumimoji="1" lang="en-US" altLang="zh-CN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TRUE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m_sum</a:t>
            </a:r>
            <a:r>
              <a:rPr kumimoji="1" lang="en-US" altLang="zh-CN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=m_addition1+m_addition2;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UpdateData</a:t>
            </a:r>
            <a:r>
              <a:rPr kumimoji="1" lang="en-US" altLang="zh-CN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(FALSE);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}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105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sp>
        <p:nvSpPr>
          <p:cNvPr id="9" name="AutoShape 5"/>
          <p:cNvSpPr>
            <a:spLocks/>
          </p:cNvSpPr>
          <p:nvPr/>
        </p:nvSpPr>
        <p:spPr bwMode="auto">
          <a:xfrm>
            <a:off x="3995738" y="5225197"/>
            <a:ext cx="4465637" cy="935038"/>
          </a:xfrm>
          <a:prstGeom prst="borderCallout2">
            <a:avLst>
              <a:gd name="adj1" fmla="val 12222"/>
              <a:gd name="adj2" fmla="val -1708"/>
              <a:gd name="adj3" fmla="val 12222"/>
              <a:gd name="adj4" fmla="val -20407"/>
              <a:gd name="adj5" fmla="val -82514"/>
              <a:gd name="adj6" fmla="val -39139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注意</a:t>
            </a:r>
            <a:r>
              <a:rPr lang="en-US" altLang="zh-CN" sz="2400" i="0">
                <a:ea typeface="楷体_GB2312" pitchFamily="49" charset="-122"/>
              </a:rPr>
              <a:t>: </a:t>
            </a:r>
            <a:r>
              <a:rPr lang="zh-CN" altLang="en-US" sz="2400" i="0">
                <a:ea typeface="楷体_GB2312" pitchFamily="49" charset="-122"/>
              </a:rPr>
              <a:t>一般不要直接调用函数</a:t>
            </a:r>
            <a:r>
              <a:rPr lang="en-US" altLang="zh-CN" sz="2400" i="0">
                <a:ea typeface="楷体_GB2312" pitchFamily="49" charset="-122"/>
              </a:rPr>
              <a:t>DoDataExchange</a:t>
            </a:r>
            <a:r>
              <a:rPr lang="zh-CN" altLang="en-US" sz="2400" i="0">
                <a:ea typeface="楷体_GB2312" pitchFamily="49" charset="-122"/>
              </a:rPr>
              <a:t>或</a:t>
            </a:r>
            <a:r>
              <a:rPr lang="en-US" altLang="zh-CN" sz="2400" i="0">
                <a:ea typeface="楷体_GB2312" pitchFamily="49" charset="-122"/>
              </a:rPr>
              <a:t>DDX_Text</a:t>
            </a:r>
          </a:p>
        </p:txBody>
      </p:sp>
    </p:spTree>
    <p:extLst>
      <p:ext uri="{BB962C8B-B14F-4D97-AF65-F5344CB8AC3E}">
        <p14:creationId xmlns:p14="http://schemas.microsoft.com/office/powerpoint/2010/main" val="131479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准备添加事件处理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106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11" descr="第08章_MFC求和_属性_加数1变化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038" y="1082675"/>
            <a:ext cx="4224337" cy="518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/>
          <p:cNvSpPr>
            <a:spLocks/>
          </p:cNvSpPr>
          <p:nvPr/>
        </p:nvSpPr>
        <p:spPr bwMode="auto">
          <a:xfrm>
            <a:off x="5454650" y="1052513"/>
            <a:ext cx="3149600" cy="468312"/>
          </a:xfrm>
          <a:prstGeom prst="borderCallout2">
            <a:avLst>
              <a:gd name="adj1" fmla="val 24407"/>
              <a:gd name="adj2" fmla="val -2421"/>
              <a:gd name="adj3" fmla="val 24407"/>
              <a:gd name="adj4" fmla="val -43750"/>
              <a:gd name="adj5" fmla="val 143389"/>
              <a:gd name="adj6" fmla="val -60435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选中事件图标</a:t>
            </a: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539750" y="2678113"/>
            <a:ext cx="1511300" cy="935037"/>
          </a:xfrm>
          <a:prstGeom prst="borderCallout2">
            <a:avLst>
              <a:gd name="adj1" fmla="val 12222"/>
              <a:gd name="adj2" fmla="val 105042"/>
              <a:gd name="adj3" fmla="val 12222"/>
              <a:gd name="adj4" fmla="val 112921"/>
              <a:gd name="adj5" fmla="val -20884"/>
              <a:gd name="adj6" fmla="val 132565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展开事件</a:t>
            </a:r>
          </a:p>
        </p:txBody>
      </p:sp>
      <p:sp>
        <p:nvSpPr>
          <p:cNvPr id="11" name="AutoShape 7"/>
          <p:cNvSpPr>
            <a:spLocks/>
          </p:cNvSpPr>
          <p:nvPr/>
        </p:nvSpPr>
        <p:spPr bwMode="auto">
          <a:xfrm>
            <a:off x="522288" y="4337050"/>
            <a:ext cx="1511300" cy="1252538"/>
          </a:xfrm>
          <a:prstGeom prst="borderCallout2">
            <a:avLst>
              <a:gd name="adj1" fmla="val 9125"/>
              <a:gd name="adj2" fmla="val 105042"/>
              <a:gd name="adj3" fmla="val 9125"/>
              <a:gd name="adj4" fmla="val 116704"/>
              <a:gd name="adj5" fmla="val -87074"/>
              <a:gd name="adj6" fmla="val 144750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3: </a:t>
            </a:r>
            <a:r>
              <a:rPr lang="zh-CN" altLang="en-US" sz="2400" i="0" dirty="0">
                <a:ea typeface="楷体_GB2312" pitchFamily="49" charset="-122"/>
              </a:rPr>
              <a:t>选中命令事件</a:t>
            </a:r>
          </a:p>
        </p:txBody>
      </p:sp>
      <p:sp>
        <p:nvSpPr>
          <p:cNvPr id="12" name="AutoShape 8"/>
          <p:cNvSpPr>
            <a:spLocks/>
          </p:cNvSpPr>
          <p:nvPr/>
        </p:nvSpPr>
        <p:spPr bwMode="auto">
          <a:xfrm>
            <a:off x="7092950" y="2708275"/>
            <a:ext cx="1511300" cy="936625"/>
          </a:xfrm>
          <a:prstGeom prst="borderCallout2">
            <a:avLst>
              <a:gd name="adj1" fmla="val 12204"/>
              <a:gd name="adj2" fmla="val -5042"/>
              <a:gd name="adj3" fmla="val 12204"/>
              <a:gd name="adj4" fmla="val -19014"/>
              <a:gd name="adj5" fmla="val 40676"/>
              <a:gd name="adj6" fmla="val -5388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4: </a:t>
            </a:r>
            <a:r>
              <a:rPr lang="zh-CN" altLang="en-US" sz="2400" i="0">
                <a:ea typeface="楷体_GB2312" pitchFamily="49" charset="-122"/>
              </a:rPr>
              <a:t>打开下拉框</a:t>
            </a:r>
          </a:p>
        </p:txBody>
      </p:sp>
      <p:sp>
        <p:nvSpPr>
          <p:cNvPr id="13" name="AutoShape 9"/>
          <p:cNvSpPr>
            <a:spLocks/>
          </p:cNvSpPr>
          <p:nvPr/>
        </p:nvSpPr>
        <p:spPr bwMode="auto">
          <a:xfrm>
            <a:off x="7091363" y="3983038"/>
            <a:ext cx="1512887" cy="935037"/>
          </a:xfrm>
          <a:prstGeom prst="borderCallout2">
            <a:avLst>
              <a:gd name="adj1" fmla="val 12222"/>
              <a:gd name="adj2" fmla="val -5037"/>
              <a:gd name="adj3" fmla="val 12222"/>
              <a:gd name="adj4" fmla="val -21722"/>
              <a:gd name="adj5" fmla="val -49917"/>
              <a:gd name="adj6" fmla="val -62852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5: </a:t>
            </a:r>
            <a:r>
              <a:rPr lang="zh-CN" altLang="en-US" sz="2400" i="0">
                <a:ea typeface="楷体_GB2312" pitchFamily="49" charset="-122"/>
              </a:rPr>
              <a:t>单击该命令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7092950" y="1628775"/>
            <a:ext cx="1511300" cy="935038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响应加数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1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变化命令</a:t>
            </a:r>
          </a:p>
        </p:txBody>
      </p:sp>
    </p:spTree>
    <p:extLst>
      <p:ext uri="{BB962C8B-B14F-4D97-AF65-F5344CB8AC3E}">
        <p14:creationId xmlns:p14="http://schemas.microsoft.com/office/powerpoint/2010/main" val="268201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void </a:t>
            </a:r>
            <a:r>
              <a:rPr lang="en-US" altLang="zh-CN" sz="3200" dirty="0" err="1"/>
              <a:t>CCP_SumDlg</a:t>
            </a:r>
            <a:r>
              <a:rPr lang="en-US" altLang="zh-CN" sz="3200" dirty="0"/>
              <a:t>::</a:t>
            </a:r>
            <a:r>
              <a:rPr lang="en-US" altLang="en-US" sz="3200" dirty="0"/>
              <a:t>OnEnChangeEditAdd1</a:t>
            </a:r>
            <a:r>
              <a:rPr lang="en-US" altLang="zh-CN" sz="3200" dirty="0"/>
              <a:t>( )</a:t>
            </a:r>
            <a:r>
              <a:rPr lang="zh-CN" altLang="en-US" sz="3200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void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CCP_SumDlg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::OnEnChangeEditAdd1( )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	// TODO: 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如果该控件是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RICHEDIT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控件，它将不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发送此通知，除非重写 </a:t>
            </a:r>
            <a:r>
              <a:rPr kumimoji="1" lang="en-US" altLang="zh-CN" sz="2400" kern="0" dirty="0" err="1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CDialogEx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::</a:t>
            </a:r>
            <a:r>
              <a:rPr kumimoji="1" lang="en-US" altLang="zh-CN" sz="2400" kern="0" dirty="0" err="1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OnInitDialog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()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	//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函数并调用 </a:t>
            </a:r>
            <a:r>
              <a:rPr kumimoji="1" lang="en-US" altLang="zh-CN" sz="2400" kern="0" dirty="0" err="1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CRichEditCtrl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().</a:t>
            </a:r>
            <a:r>
              <a:rPr kumimoji="1" lang="en-US" altLang="zh-CN" sz="2400" kern="0" dirty="0" err="1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SetEventMask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()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，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同时将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ENM_CHANGE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标志“或”运算到掩码中。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endParaRPr kumimoji="1" lang="zh-CN" altLang="en-US" sz="2400" kern="0" dirty="0">
              <a:solidFill>
                <a:srgbClr val="339933"/>
              </a:solidFill>
              <a:latin typeface="Times New Roman"/>
              <a:ea typeface="宋体"/>
              <a:cs typeface="+mn-cs"/>
            </a:endParaRP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TODO: 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在此添加控件通知处理程序代码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OnBnClickedSum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}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107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32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准备添加事件处理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108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10" descr="第08章_MFC求和_属性_加数1更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1068388"/>
            <a:ext cx="4210050" cy="518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4"/>
          <p:cNvSpPr>
            <a:spLocks/>
          </p:cNvSpPr>
          <p:nvPr/>
        </p:nvSpPr>
        <p:spPr bwMode="auto">
          <a:xfrm>
            <a:off x="5454650" y="1052513"/>
            <a:ext cx="3149600" cy="468312"/>
          </a:xfrm>
          <a:prstGeom prst="borderCallout2">
            <a:avLst>
              <a:gd name="adj1" fmla="val 24407"/>
              <a:gd name="adj2" fmla="val -2421"/>
              <a:gd name="adj3" fmla="val 24407"/>
              <a:gd name="adj4" fmla="val -43750"/>
              <a:gd name="adj5" fmla="val 143389"/>
              <a:gd name="adj6" fmla="val -60435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选中事件图标</a:t>
            </a:r>
          </a:p>
        </p:txBody>
      </p:sp>
      <p:sp>
        <p:nvSpPr>
          <p:cNvPr id="10" name="AutoShape 5"/>
          <p:cNvSpPr>
            <a:spLocks/>
          </p:cNvSpPr>
          <p:nvPr/>
        </p:nvSpPr>
        <p:spPr bwMode="auto">
          <a:xfrm>
            <a:off x="539750" y="2678113"/>
            <a:ext cx="1511300" cy="935037"/>
          </a:xfrm>
          <a:prstGeom prst="borderCallout2">
            <a:avLst>
              <a:gd name="adj1" fmla="val 12222"/>
              <a:gd name="adj2" fmla="val 105042"/>
              <a:gd name="adj3" fmla="val 12222"/>
              <a:gd name="adj4" fmla="val 113444"/>
              <a:gd name="adj5" fmla="val -28352"/>
              <a:gd name="adj6" fmla="val 13445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展开事件</a:t>
            </a:r>
          </a:p>
        </p:txBody>
      </p:sp>
      <p:sp>
        <p:nvSpPr>
          <p:cNvPr id="11" name="AutoShape 6"/>
          <p:cNvSpPr>
            <a:spLocks/>
          </p:cNvSpPr>
          <p:nvPr/>
        </p:nvSpPr>
        <p:spPr bwMode="auto">
          <a:xfrm>
            <a:off x="522288" y="4337050"/>
            <a:ext cx="1511300" cy="1252538"/>
          </a:xfrm>
          <a:prstGeom prst="borderCallout2">
            <a:avLst>
              <a:gd name="adj1" fmla="val 9125"/>
              <a:gd name="adj2" fmla="val 105042"/>
              <a:gd name="adj3" fmla="val 9125"/>
              <a:gd name="adj4" fmla="val 117750"/>
              <a:gd name="adj5" fmla="val 16981"/>
              <a:gd name="adj6" fmla="val 14842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3: </a:t>
            </a:r>
            <a:r>
              <a:rPr lang="zh-CN" altLang="en-US" sz="2400" i="0" dirty="0">
                <a:ea typeface="楷体_GB2312" pitchFamily="49" charset="-122"/>
              </a:rPr>
              <a:t>选中命令事件</a:t>
            </a:r>
          </a:p>
        </p:txBody>
      </p:sp>
      <p:sp>
        <p:nvSpPr>
          <p:cNvPr id="12" name="AutoShape 7"/>
          <p:cNvSpPr>
            <a:spLocks/>
          </p:cNvSpPr>
          <p:nvPr/>
        </p:nvSpPr>
        <p:spPr bwMode="auto">
          <a:xfrm>
            <a:off x="7092950" y="2708275"/>
            <a:ext cx="1511300" cy="936625"/>
          </a:xfrm>
          <a:prstGeom prst="borderCallout2">
            <a:avLst>
              <a:gd name="adj1" fmla="val 12204"/>
              <a:gd name="adj2" fmla="val -5042"/>
              <a:gd name="adj3" fmla="val 12204"/>
              <a:gd name="adj4" fmla="val -19537"/>
              <a:gd name="adj5" fmla="val 190171"/>
              <a:gd name="adj6" fmla="val -55671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4: </a:t>
            </a:r>
            <a:r>
              <a:rPr lang="zh-CN" altLang="en-US" sz="2400" i="0">
                <a:ea typeface="楷体_GB2312" pitchFamily="49" charset="-122"/>
              </a:rPr>
              <a:t>打开下拉框</a:t>
            </a:r>
          </a:p>
        </p:txBody>
      </p:sp>
      <p:sp>
        <p:nvSpPr>
          <p:cNvPr id="13" name="AutoShape 8"/>
          <p:cNvSpPr>
            <a:spLocks/>
          </p:cNvSpPr>
          <p:nvPr/>
        </p:nvSpPr>
        <p:spPr bwMode="auto">
          <a:xfrm>
            <a:off x="7091363" y="3983038"/>
            <a:ext cx="1512887" cy="935037"/>
          </a:xfrm>
          <a:prstGeom prst="borderCallout2">
            <a:avLst>
              <a:gd name="adj1" fmla="val 12222"/>
              <a:gd name="adj2" fmla="val -5037"/>
              <a:gd name="adj3" fmla="val 12222"/>
              <a:gd name="adj4" fmla="val -20986"/>
              <a:gd name="adj5" fmla="val 86417"/>
              <a:gd name="adj6" fmla="val -60125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5: </a:t>
            </a:r>
            <a:r>
              <a:rPr lang="zh-CN" altLang="en-US" sz="2400" i="0">
                <a:ea typeface="楷体_GB2312" pitchFamily="49" charset="-122"/>
              </a:rPr>
              <a:t>单击该命令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7092950" y="1628775"/>
            <a:ext cx="1511300" cy="935038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响应加数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1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更新命令</a:t>
            </a:r>
          </a:p>
        </p:txBody>
      </p:sp>
    </p:spTree>
    <p:extLst>
      <p:ext uri="{BB962C8B-B14F-4D97-AF65-F5344CB8AC3E}">
        <p14:creationId xmlns:p14="http://schemas.microsoft.com/office/powerpoint/2010/main" val="57825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void </a:t>
            </a:r>
            <a:r>
              <a:rPr lang="en-US" altLang="zh-CN" sz="3200" dirty="0" err="1"/>
              <a:t>CCP_SumDlg</a:t>
            </a:r>
            <a:r>
              <a:rPr lang="en-US" altLang="zh-CN" sz="3200" dirty="0"/>
              <a:t>::</a:t>
            </a:r>
            <a:r>
              <a:rPr lang="en-US" altLang="en-US" sz="3200" dirty="0"/>
              <a:t>OnEnUpdateEditAdd1</a:t>
            </a:r>
            <a:r>
              <a:rPr lang="en-US" altLang="zh-CN" sz="3200" dirty="0"/>
              <a:t>( )</a:t>
            </a:r>
            <a:r>
              <a:rPr lang="zh-CN" altLang="en-US" sz="3200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void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CCP_SumDlg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::OnEnUpdateEditAdd1()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	// TODO: 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如果该控件是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RICHEDIT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控件，它将不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发送此通知，除非重写 </a:t>
            </a:r>
            <a:r>
              <a:rPr kumimoji="1" lang="en-US" altLang="zh-CN" sz="2400" kern="0" dirty="0" err="1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CDialogEx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::</a:t>
            </a:r>
            <a:r>
              <a:rPr kumimoji="1" lang="en-US" altLang="zh-CN" sz="2400" kern="0" dirty="0" err="1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OnInitDialog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()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	//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函数，以将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EM_SETEVENTMASK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消息发送到该控件，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同时将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ENM_UPDATE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标志“或”运算到 </a:t>
            </a:r>
            <a:r>
              <a:rPr kumimoji="1" lang="en-US" altLang="zh-CN" sz="2400" kern="0" dirty="0" err="1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lParam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掩码中。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endParaRPr kumimoji="1" lang="zh-CN" altLang="en-US" sz="2400" kern="0" dirty="0">
              <a:solidFill>
                <a:srgbClr val="339933"/>
              </a:solidFill>
              <a:latin typeface="Times New Roman"/>
              <a:ea typeface="宋体"/>
              <a:cs typeface="+mn-cs"/>
            </a:endParaRP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TODO: 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在此添加控件通知处理程序代码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OnBnClickedSum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}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109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58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编辑对话框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19" name="Picture 4" descr="第08章_MFC包围圆_06编辑对话框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1052513"/>
            <a:ext cx="72294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5219700" y="5156200"/>
            <a:ext cx="3600450" cy="1152525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通过菜单“视图”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“工具箱”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: 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可以打开“对话框编辑器”</a:t>
            </a:r>
          </a:p>
        </p:txBody>
      </p:sp>
      <p:sp>
        <p:nvSpPr>
          <p:cNvPr id="21" name="AutoShape 7"/>
          <p:cNvSpPr>
            <a:spLocks/>
          </p:cNvSpPr>
          <p:nvPr/>
        </p:nvSpPr>
        <p:spPr bwMode="auto">
          <a:xfrm>
            <a:off x="7717630" y="2205524"/>
            <a:ext cx="1223963" cy="539750"/>
          </a:xfrm>
          <a:prstGeom prst="borderCallout2">
            <a:avLst>
              <a:gd name="adj1" fmla="val 21176"/>
              <a:gd name="adj2" fmla="val -6227"/>
              <a:gd name="adj3" fmla="val 21176"/>
              <a:gd name="adj4" fmla="val -21403"/>
              <a:gd name="adj5" fmla="val -31472"/>
              <a:gd name="adj6" fmla="val -39707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编辑框</a:t>
            </a:r>
          </a:p>
        </p:txBody>
      </p:sp>
      <p:sp>
        <p:nvSpPr>
          <p:cNvPr id="22" name="AutoShape 8"/>
          <p:cNvSpPr>
            <a:spLocks/>
          </p:cNvSpPr>
          <p:nvPr/>
        </p:nvSpPr>
        <p:spPr bwMode="auto">
          <a:xfrm>
            <a:off x="3635375" y="1196975"/>
            <a:ext cx="2016125" cy="935038"/>
          </a:xfrm>
          <a:prstGeom prst="borderCallout2">
            <a:avLst>
              <a:gd name="adj1" fmla="val 12222"/>
              <a:gd name="adj2" fmla="val -3778"/>
              <a:gd name="adj3" fmla="val 12222"/>
              <a:gd name="adj4" fmla="val -19370"/>
              <a:gd name="adj5" fmla="val 232426"/>
              <a:gd name="adj6" fmla="val -21181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将控件拖到对话框中</a:t>
            </a:r>
          </a:p>
        </p:txBody>
      </p:sp>
      <p:sp>
        <p:nvSpPr>
          <p:cNvPr id="23" name="AutoShape 10"/>
          <p:cNvSpPr>
            <a:spLocks noChangeArrowheads="1"/>
          </p:cNvSpPr>
          <p:nvPr/>
        </p:nvSpPr>
        <p:spPr bwMode="auto">
          <a:xfrm>
            <a:off x="5708650" y="1485900"/>
            <a:ext cx="504825" cy="358775"/>
          </a:xfrm>
          <a:prstGeom prst="leftArrow">
            <a:avLst>
              <a:gd name="adj1" fmla="val 50000"/>
              <a:gd name="adj2" fmla="val 35177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楷体_GB2312" pitchFamily="49" charset="-122"/>
            </a:endParaRPr>
          </a:p>
        </p:txBody>
      </p:sp>
      <p:sp>
        <p:nvSpPr>
          <p:cNvPr id="24" name="AutoShape 6"/>
          <p:cNvSpPr>
            <a:spLocks/>
          </p:cNvSpPr>
          <p:nvPr/>
        </p:nvSpPr>
        <p:spPr bwMode="auto">
          <a:xfrm>
            <a:off x="7717630" y="1389048"/>
            <a:ext cx="1223963" cy="539750"/>
          </a:xfrm>
          <a:prstGeom prst="borderCallout2">
            <a:avLst>
              <a:gd name="adj1" fmla="val 21176"/>
              <a:gd name="adj2" fmla="val -6227"/>
              <a:gd name="adj3" fmla="val 21176"/>
              <a:gd name="adj4" fmla="val -56719"/>
              <a:gd name="adj5" fmla="val -40840"/>
              <a:gd name="adj6" fmla="val -83026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工具箱</a:t>
            </a:r>
          </a:p>
        </p:txBody>
      </p:sp>
    </p:spTree>
    <p:extLst>
      <p:ext uri="{BB962C8B-B14F-4D97-AF65-F5344CB8AC3E}">
        <p14:creationId xmlns:p14="http://schemas.microsoft.com/office/powerpoint/2010/main" val="426252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准备添加事件处理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110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10" descr="第08章_MFC求和_属性_加数2变化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038" y="1082675"/>
            <a:ext cx="4224337" cy="518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4"/>
          <p:cNvSpPr>
            <a:spLocks/>
          </p:cNvSpPr>
          <p:nvPr/>
        </p:nvSpPr>
        <p:spPr bwMode="auto">
          <a:xfrm>
            <a:off x="5454650" y="1052513"/>
            <a:ext cx="3149600" cy="468312"/>
          </a:xfrm>
          <a:prstGeom prst="borderCallout2">
            <a:avLst>
              <a:gd name="adj1" fmla="val 24407"/>
              <a:gd name="adj2" fmla="val -2421"/>
              <a:gd name="adj3" fmla="val 24407"/>
              <a:gd name="adj4" fmla="val -43750"/>
              <a:gd name="adj5" fmla="val 143389"/>
              <a:gd name="adj6" fmla="val -60435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选中事件图标</a:t>
            </a:r>
          </a:p>
        </p:txBody>
      </p:sp>
      <p:sp>
        <p:nvSpPr>
          <p:cNvPr id="10" name="AutoShape 5"/>
          <p:cNvSpPr>
            <a:spLocks/>
          </p:cNvSpPr>
          <p:nvPr/>
        </p:nvSpPr>
        <p:spPr bwMode="auto">
          <a:xfrm>
            <a:off x="539750" y="2678113"/>
            <a:ext cx="1511300" cy="935037"/>
          </a:xfrm>
          <a:prstGeom prst="borderCallout2">
            <a:avLst>
              <a:gd name="adj1" fmla="val 12222"/>
              <a:gd name="adj2" fmla="val 105042"/>
              <a:gd name="adj3" fmla="val 12222"/>
              <a:gd name="adj4" fmla="val 112708"/>
              <a:gd name="adj5" fmla="val 1190"/>
              <a:gd name="adj6" fmla="val 131722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展开事件</a:t>
            </a:r>
          </a:p>
        </p:txBody>
      </p:sp>
      <p:sp>
        <p:nvSpPr>
          <p:cNvPr id="11" name="AutoShape 6"/>
          <p:cNvSpPr>
            <a:spLocks/>
          </p:cNvSpPr>
          <p:nvPr/>
        </p:nvSpPr>
        <p:spPr bwMode="auto">
          <a:xfrm>
            <a:off x="522288" y="4337050"/>
            <a:ext cx="1511300" cy="1252538"/>
          </a:xfrm>
          <a:prstGeom prst="borderCallout2">
            <a:avLst>
              <a:gd name="adj1" fmla="val 9125"/>
              <a:gd name="adj2" fmla="val 105042"/>
              <a:gd name="adj3" fmla="val 9125"/>
              <a:gd name="adj4" fmla="val 116384"/>
              <a:gd name="adj5" fmla="val -69329"/>
              <a:gd name="adj6" fmla="val 143801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3: </a:t>
            </a:r>
            <a:r>
              <a:rPr lang="zh-CN" altLang="en-US" sz="2400" i="0" dirty="0">
                <a:ea typeface="楷体_GB2312" pitchFamily="49" charset="-122"/>
              </a:rPr>
              <a:t>选中命令事件</a:t>
            </a:r>
          </a:p>
        </p:txBody>
      </p:sp>
      <p:sp>
        <p:nvSpPr>
          <p:cNvPr id="12" name="AutoShape 7"/>
          <p:cNvSpPr>
            <a:spLocks/>
          </p:cNvSpPr>
          <p:nvPr/>
        </p:nvSpPr>
        <p:spPr bwMode="auto">
          <a:xfrm>
            <a:off x="7092950" y="2708275"/>
            <a:ext cx="1511300" cy="936625"/>
          </a:xfrm>
          <a:prstGeom prst="borderCallout2">
            <a:avLst>
              <a:gd name="adj1" fmla="val 12204"/>
              <a:gd name="adj2" fmla="val -5042"/>
              <a:gd name="adj3" fmla="val 12204"/>
              <a:gd name="adj4" fmla="val -19329"/>
              <a:gd name="adj5" fmla="val 64407"/>
              <a:gd name="adj6" fmla="val -54727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4: </a:t>
            </a:r>
            <a:r>
              <a:rPr lang="zh-CN" altLang="en-US" sz="2400" i="0">
                <a:ea typeface="楷体_GB2312" pitchFamily="49" charset="-122"/>
              </a:rPr>
              <a:t>打开下拉框</a:t>
            </a:r>
          </a:p>
        </p:txBody>
      </p:sp>
      <p:sp>
        <p:nvSpPr>
          <p:cNvPr id="13" name="AutoShape 8"/>
          <p:cNvSpPr>
            <a:spLocks/>
          </p:cNvSpPr>
          <p:nvPr/>
        </p:nvSpPr>
        <p:spPr bwMode="auto">
          <a:xfrm>
            <a:off x="7091363" y="3983038"/>
            <a:ext cx="1512887" cy="935037"/>
          </a:xfrm>
          <a:prstGeom prst="borderCallout2">
            <a:avLst>
              <a:gd name="adj1" fmla="val 12222"/>
              <a:gd name="adj2" fmla="val -5037"/>
              <a:gd name="adj3" fmla="val 12222"/>
              <a:gd name="adj4" fmla="val -21722"/>
              <a:gd name="adj5" fmla="val -26148"/>
              <a:gd name="adj6" fmla="val -62852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5: </a:t>
            </a:r>
            <a:r>
              <a:rPr lang="zh-CN" altLang="en-US" sz="2400" i="0">
                <a:ea typeface="楷体_GB2312" pitchFamily="49" charset="-122"/>
              </a:rPr>
              <a:t>单击该命令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7092950" y="1628775"/>
            <a:ext cx="1511300" cy="935038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响应加数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2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变化命令</a:t>
            </a:r>
          </a:p>
        </p:txBody>
      </p:sp>
    </p:spTree>
    <p:extLst>
      <p:ext uri="{BB962C8B-B14F-4D97-AF65-F5344CB8AC3E}">
        <p14:creationId xmlns:p14="http://schemas.microsoft.com/office/powerpoint/2010/main" val="10325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void </a:t>
            </a:r>
            <a:r>
              <a:rPr lang="en-US" altLang="zh-CN" sz="3200" dirty="0" err="1"/>
              <a:t>CCP_SumDlg</a:t>
            </a:r>
            <a:r>
              <a:rPr lang="en-US" altLang="zh-CN" sz="3200" dirty="0"/>
              <a:t>::</a:t>
            </a:r>
            <a:r>
              <a:rPr lang="en-US" altLang="en-US" sz="3200" dirty="0"/>
              <a:t>OnEnChangeEditAdd</a:t>
            </a:r>
            <a:r>
              <a:rPr lang="en-US" altLang="zh-CN" sz="3200" dirty="0"/>
              <a:t>2( )</a:t>
            </a:r>
            <a:r>
              <a:rPr lang="zh-CN" altLang="en-US" sz="3200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void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CCP_SumDlg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::OnEnChangeEditAdd2( )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	// TODO: 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如果该控件是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RICHEDIT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控件，它将不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发送此通知，除非重写 </a:t>
            </a:r>
            <a:r>
              <a:rPr kumimoji="1" lang="en-US" altLang="zh-CN" sz="2400" kern="0" dirty="0" err="1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CDialogEx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::</a:t>
            </a:r>
            <a:r>
              <a:rPr kumimoji="1" lang="en-US" altLang="zh-CN" sz="2400" kern="0" dirty="0" err="1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OnInitDialog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()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	//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函数并调用 </a:t>
            </a:r>
            <a:r>
              <a:rPr kumimoji="1" lang="en-US" altLang="zh-CN" sz="2400" kern="0" dirty="0" err="1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CRichEditCtrl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().</a:t>
            </a:r>
            <a:r>
              <a:rPr kumimoji="1" lang="en-US" altLang="zh-CN" sz="2400" kern="0" dirty="0" err="1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SetEventMask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()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，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同时将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ENM_CHANGE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标志“或”运算到掩码中。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endParaRPr kumimoji="1" lang="zh-CN" altLang="en-US" sz="2400" kern="0" dirty="0">
              <a:solidFill>
                <a:srgbClr val="339933"/>
              </a:solidFill>
              <a:latin typeface="Times New Roman"/>
              <a:ea typeface="宋体"/>
              <a:cs typeface="+mn-cs"/>
            </a:endParaRP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TODO: 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在此添加控件通知处理程序代码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OnBnClickedSum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}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111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17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准备添加事件处理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112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10" descr="第08章_MFC求和_属性_加数2更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13" y="1036638"/>
            <a:ext cx="4243387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4"/>
          <p:cNvSpPr>
            <a:spLocks/>
          </p:cNvSpPr>
          <p:nvPr/>
        </p:nvSpPr>
        <p:spPr bwMode="auto">
          <a:xfrm>
            <a:off x="5454650" y="1052513"/>
            <a:ext cx="3149600" cy="468312"/>
          </a:xfrm>
          <a:prstGeom prst="borderCallout2">
            <a:avLst>
              <a:gd name="adj1" fmla="val 24407"/>
              <a:gd name="adj2" fmla="val -2421"/>
              <a:gd name="adj3" fmla="val 24407"/>
              <a:gd name="adj4" fmla="val -43750"/>
              <a:gd name="adj5" fmla="val 143389"/>
              <a:gd name="adj6" fmla="val -60435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选中事件图标</a:t>
            </a:r>
          </a:p>
        </p:txBody>
      </p:sp>
      <p:sp>
        <p:nvSpPr>
          <p:cNvPr id="10" name="AutoShape 5"/>
          <p:cNvSpPr>
            <a:spLocks/>
          </p:cNvSpPr>
          <p:nvPr/>
        </p:nvSpPr>
        <p:spPr bwMode="auto">
          <a:xfrm>
            <a:off x="539750" y="2678113"/>
            <a:ext cx="1511300" cy="935037"/>
          </a:xfrm>
          <a:prstGeom prst="borderCallout2">
            <a:avLst>
              <a:gd name="adj1" fmla="val 12222"/>
              <a:gd name="adj2" fmla="val 105042"/>
              <a:gd name="adj3" fmla="val 12222"/>
              <a:gd name="adj4" fmla="val 113236"/>
              <a:gd name="adj5" fmla="val -1699"/>
              <a:gd name="adj6" fmla="val 133509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展开事件</a:t>
            </a:r>
          </a:p>
        </p:txBody>
      </p:sp>
      <p:sp>
        <p:nvSpPr>
          <p:cNvPr id="11" name="AutoShape 6"/>
          <p:cNvSpPr>
            <a:spLocks/>
          </p:cNvSpPr>
          <p:nvPr/>
        </p:nvSpPr>
        <p:spPr bwMode="auto">
          <a:xfrm>
            <a:off x="522288" y="4337050"/>
            <a:ext cx="1511300" cy="1252538"/>
          </a:xfrm>
          <a:prstGeom prst="borderCallout2">
            <a:avLst>
              <a:gd name="adj1" fmla="val 9125"/>
              <a:gd name="adj2" fmla="val 105042"/>
              <a:gd name="adj3" fmla="val 9125"/>
              <a:gd name="adj4" fmla="val 117227"/>
              <a:gd name="adj5" fmla="val 30167"/>
              <a:gd name="adj6" fmla="val 146532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3: </a:t>
            </a:r>
            <a:r>
              <a:rPr lang="zh-CN" altLang="en-US" sz="2400" i="0" dirty="0">
                <a:ea typeface="楷体_GB2312" pitchFamily="49" charset="-122"/>
              </a:rPr>
              <a:t>选中命令事件</a:t>
            </a:r>
          </a:p>
        </p:txBody>
      </p:sp>
      <p:sp>
        <p:nvSpPr>
          <p:cNvPr id="12" name="AutoShape 7"/>
          <p:cNvSpPr>
            <a:spLocks/>
          </p:cNvSpPr>
          <p:nvPr/>
        </p:nvSpPr>
        <p:spPr bwMode="auto">
          <a:xfrm>
            <a:off x="7092950" y="2708275"/>
            <a:ext cx="1511300" cy="936625"/>
          </a:xfrm>
          <a:prstGeom prst="borderCallout2">
            <a:avLst>
              <a:gd name="adj1" fmla="val 12204"/>
              <a:gd name="adj2" fmla="val -5042"/>
              <a:gd name="adj3" fmla="val 12204"/>
              <a:gd name="adj4" fmla="val -19329"/>
              <a:gd name="adj5" fmla="val 213898"/>
              <a:gd name="adj6" fmla="val -54727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4: </a:t>
            </a:r>
            <a:r>
              <a:rPr lang="zh-CN" altLang="en-US" sz="2400" i="0">
                <a:ea typeface="楷体_GB2312" pitchFamily="49" charset="-122"/>
              </a:rPr>
              <a:t>打开下拉框</a:t>
            </a:r>
          </a:p>
        </p:txBody>
      </p:sp>
      <p:sp>
        <p:nvSpPr>
          <p:cNvPr id="13" name="AutoShape 8"/>
          <p:cNvSpPr>
            <a:spLocks/>
          </p:cNvSpPr>
          <p:nvPr/>
        </p:nvSpPr>
        <p:spPr bwMode="auto">
          <a:xfrm>
            <a:off x="7091363" y="3983038"/>
            <a:ext cx="1512887" cy="935037"/>
          </a:xfrm>
          <a:prstGeom prst="borderCallout2">
            <a:avLst>
              <a:gd name="adj1" fmla="val 12222"/>
              <a:gd name="adj2" fmla="val -5037"/>
              <a:gd name="adj3" fmla="val 12222"/>
              <a:gd name="adj4" fmla="val -20148"/>
              <a:gd name="adj5" fmla="val 115958"/>
              <a:gd name="adj6" fmla="val -57292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5: </a:t>
            </a:r>
            <a:r>
              <a:rPr lang="zh-CN" altLang="en-US" sz="2400" i="0">
                <a:ea typeface="楷体_GB2312" pitchFamily="49" charset="-122"/>
              </a:rPr>
              <a:t>单击该命令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7092950" y="1628775"/>
            <a:ext cx="1511300" cy="935038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响应加数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2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更新命令</a:t>
            </a:r>
          </a:p>
        </p:txBody>
      </p:sp>
    </p:spTree>
    <p:extLst>
      <p:ext uri="{BB962C8B-B14F-4D97-AF65-F5344CB8AC3E}">
        <p14:creationId xmlns:p14="http://schemas.microsoft.com/office/powerpoint/2010/main" val="242963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void </a:t>
            </a:r>
            <a:r>
              <a:rPr lang="en-US" altLang="zh-CN" sz="3200" dirty="0" err="1"/>
              <a:t>CCP_SumDlg</a:t>
            </a:r>
            <a:r>
              <a:rPr lang="en-US" altLang="zh-CN" sz="3200" dirty="0"/>
              <a:t>::</a:t>
            </a:r>
            <a:r>
              <a:rPr lang="en-US" altLang="en-US" sz="3200" dirty="0"/>
              <a:t>OnEnUpdateEditAdd</a:t>
            </a:r>
            <a:r>
              <a:rPr lang="en-US" altLang="zh-CN" sz="3200" dirty="0"/>
              <a:t>2( )</a:t>
            </a:r>
            <a:r>
              <a:rPr lang="zh-CN" altLang="en-US" sz="3200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void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CCP_SumDlg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::OnEnUpdateEditAdd2()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	// TODO: 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如果该控件是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RICHEDIT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控件，它将不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发送此通知，除非重写 </a:t>
            </a:r>
            <a:r>
              <a:rPr kumimoji="1" lang="en-US" altLang="zh-CN" sz="2400" kern="0" dirty="0" err="1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CDialogEx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::</a:t>
            </a:r>
            <a:r>
              <a:rPr kumimoji="1" lang="en-US" altLang="zh-CN" sz="2400" kern="0" dirty="0" err="1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OnInitDialog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()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	//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函数，以将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EM_SETEVENTMASK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消息发送到该控件，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同时将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ENM_UPDATE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标志“或”运算到 </a:t>
            </a:r>
            <a:r>
              <a:rPr kumimoji="1" lang="en-US" altLang="zh-CN" sz="2400" kern="0" dirty="0" err="1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lParam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掩码中。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endParaRPr kumimoji="1" lang="zh-CN" altLang="en-US" sz="2400" kern="0" dirty="0">
              <a:solidFill>
                <a:srgbClr val="339933"/>
              </a:solidFill>
              <a:latin typeface="Times New Roman"/>
              <a:ea typeface="宋体"/>
              <a:cs typeface="+mn-cs"/>
            </a:endParaRP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TODO: 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在此添加控件通知处理程序代码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OnBnClickedSum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}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113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15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编译和链接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114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8" descr="第08章_MFC求和_编译和链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08" y="1052513"/>
            <a:ext cx="8177212" cy="518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/>
          <p:cNvSpPr>
            <a:spLocks/>
          </p:cNvSpPr>
          <p:nvPr/>
        </p:nvSpPr>
        <p:spPr bwMode="auto">
          <a:xfrm>
            <a:off x="453133" y="2635250"/>
            <a:ext cx="4319587" cy="1296988"/>
          </a:xfrm>
          <a:prstGeom prst="borderCallout3">
            <a:avLst>
              <a:gd name="adj1" fmla="val 8815"/>
              <a:gd name="adj2" fmla="val -2037"/>
              <a:gd name="adj3" fmla="val 8815"/>
              <a:gd name="adj4" fmla="val -5894"/>
              <a:gd name="adj5" fmla="val -35130"/>
              <a:gd name="adj6" fmla="val -5894"/>
              <a:gd name="adj7" fmla="val -58384"/>
              <a:gd name="adj8" fmla="val 90630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方法</a:t>
            </a:r>
            <a:r>
              <a:rPr lang="en-US" altLang="zh-CN" sz="2400" i="0">
                <a:ea typeface="楷体_GB2312" pitchFamily="49" charset="-122"/>
              </a:rPr>
              <a:t>1: </a:t>
            </a:r>
            <a:r>
              <a:rPr lang="zh-CN" altLang="en-US" sz="2400" i="0">
                <a:ea typeface="楷体_GB2312" pitchFamily="49" charset="-122"/>
              </a:rPr>
              <a:t>通过菜单“生成”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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“生成解决方案”进行编译和链接</a:t>
            </a: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453133" y="4724400"/>
            <a:ext cx="4175125" cy="1296988"/>
          </a:xfrm>
          <a:prstGeom prst="borderCallout3">
            <a:avLst>
              <a:gd name="adj1" fmla="val 8815"/>
              <a:gd name="adj2" fmla="val 102037"/>
              <a:gd name="adj3" fmla="val 8815"/>
              <a:gd name="adj4" fmla="val 192282"/>
              <a:gd name="adj5" fmla="val -70134"/>
              <a:gd name="adj6" fmla="val 192282"/>
              <a:gd name="adj7" fmla="val -195838"/>
              <a:gd name="adj8" fmla="val 150125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方法</a:t>
            </a:r>
            <a:r>
              <a:rPr lang="en-US" altLang="zh-CN" sz="2400" i="0">
                <a:ea typeface="楷体_GB2312" pitchFamily="49" charset="-122"/>
              </a:rPr>
              <a:t>2: </a:t>
            </a:r>
            <a:r>
              <a:rPr lang="zh-CN" altLang="en-US" sz="2400" i="0">
                <a:ea typeface="楷体_GB2312" pitchFamily="49" charset="-122"/>
              </a:rPr>
              <a:t>通过菜单“生成”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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“重新生成解决方案”进行编译和链接</a:t>
            </a:r>
          </a:p>
        </p:txBody>
      </p:sp>
    </p:spTree>
    <p:extLst>
      <p:ext uri="{BB962C8B-B14F-4D97-AF65-F5344CB8AC3E}">
        <p14:creationId xmlns:p14="http://schemas.microsoft.com/office/powerpoint/2010/main" val="31504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运行程序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115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8" descr="第08章_MFC求和_运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02" y="1052513"/>
            <a:ext cx="8177212" cy="518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/>
          <p:cNvSpPr>
            <a:spLocks/>
          </p:cNvSpPr>
          <p:nvPr/>
        </p:nvSpPr>
        <p:spPr bwMode="auto">
          <a:xfrm>
            <a:off x="479964" y="2808288"/>
            <a:ext cx="4176713" cy="1296987"/>
          </a:xfrm>
          <a:prstGeom prst="borderCallout3">
            <a:avLst>
              <a:gd name="adj1" fmla="val 8815"/>
              <a:gd name="adj2" fmla="val -2037"/>
              <a:gd name="adj3" fmla="val 8815"/>
              <a:gd name="adj4" fmla="val -5894"/>
              <a:gd name="adj5" fmla="val -27907"/>
              <a:gd name="adj6" fmla="val -5894"/>
              <a:gd name="adj7" fmla="val -47370"/>
              <a:gd name="adj8" fmla="val 109245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方法</a:t>
            </a:r>
            <a:r>
              <a:rPr lang="en-US" altLang="zh-CN" sz="2400" i="0">
                <a:ea typeface="楷体_GB2312" pitchFamily="49" charset="-122"/>
              </a:rPr>
              <a:t>1: </a:t>
            </a:r>
            <a:r>
              <a:rPr lang="zh-CN" altLang="en-US" sz="2400" i="0">
                <a:ea typeface="楷体_GB2312" pitchFamily="49" charset="-122"/>
              </a:rPr>
              <a:t>通过菜单“调试”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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“启动调试”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: 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在调试状态下运行程序</a:t>
            </a: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479964" y="4610100"/>
            <a:ext cx="4176713" cy="1296988"/>
          </a:xfrm>
          <a:prstGeom prst="borderCallout3">
            <a:avLst>
              <a:gd name="adj1" fmla="val 8815"/>
              <a:gd name="adj2" fmla="val 102037"/>
              <a:gd name="adj3" fmla="val 8815"/>
              <a:gd name="adj4" fmla="val 169676"/>
              <a:gd name="adj5" fmla="val -26806"/>
              <a:gd name="adj6" fmla="val 169676"/>
              <a:gd name="adj7" fmla="val -156546"/>
              <a:gd name="adj8" fmla="val 158778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方法</a:t>
            </a:r>
            <a:r>
              <a:rPr lang="en-US" altLang="zh-CN" sz="2400" i="0">
                <a:ea typeface="楷体_GB2312" pitchFamily="49" charset="-122"/>
              </a:rPr>
              <a:t>2: </a:t>
            </a:r>
            <a:r>
              <a:rPr lang="zh-CN" altLang="en-US" sz="2400" i="0">
                <a:ea typeface="楷体_GB2312" pitchFamily="49" charset="-122"/>
              </a:rPr>
              <a:t>通过菜单“调试”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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“开始执行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(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不调试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)”: 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运行程序</a:t>
            </a:r>
          </a:p>
        </p:txBody>
      </p:sp>
    </p:spTree>
    <p:extLst>
      <p:ext uri="{BB962C8B-B14F-4D97-AF65-F5344CB8AC3E}">
        <p14:creationId xmlns:p14="http://schemas.microsoft.com/office/powerpoint/2010/main" val="88659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程序运行</a:t>
            </a:r>
            <a:r>
              <a:rPr lang="en-US" altLang="zh-CN" dirty="0"/>
              <a:t>——</a:t>
            </a:r>
            <a:r>
              <a:rPr lang="zh-CN" altLang="en-US" dirty="0"/>
              <a:t>正常结果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116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8" descr="第08章_MFC求和_运行结果_初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1052513"/>
            <a:ext cx="6418263" cy="296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第08章_MFC求和_运行结果_正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3213100"/>
            <a:ext cx="6418263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 descr="第08章_MFC求和_运行结果_提示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1435100"/>
            <a:ext cx="2039938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11"/>
          <p:cNvSpPr>
            <a:spLocks/>
          </p:cNvSpPr>
          <p:nvPr/>
        </p:nvSpPr>
        <p:spPr bwMode="auto">
          <a:xfrm>
            <a:off x="311150" y="4256088"/>
            <a:ext cx="1511300" cy="468312"/>
          </a:xfrm>
          <a:prstGeom prst="borderCallout2">
            <a:avLst>
              <a:gd name="adj1" fmla="val 24407"/>
              <a:gd name="adj2" fmla="val 105042"/>
              <a:gd name="adj3" fmla="val 24407"/>
              <a:gd name="adj4" fmla="val 112500"/>
              <a:gd name="adj5" fmla="val -81694"/>
              <a:gd name="adj6" fmla="val 11554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初始状态</a:t>
            </a:r>
          </a:p>
        </p:txBody>
      </p:sp>
      <p:sp>
        <p:nvSpPr>
          <p:cNvPr id="12" name="AutoShape 12"/>
          <p:cNvSpPr>
            <a:spLocks/>
          </p:cNvSpPr>
          <p:nvPr/>
        </p:nvSpPr>
        <p:spPr bwMode="auto">
          <a:xfrm>
            <a:off x="311150" y="5300663"/>
            <a:ext cx="1511300" cy="468312"/>
          </a:xfrm>
          <a:prstGeom prst="borderCallout2">
            <a:avLst>
              <a:gd name="adj1" fmla="val 24407"/>
              <a:gd name="adj2" fmla="val 105042"/>
              <a:gd name="adj3" fmla="val 24407"/>
              <a:gd name="adj4" fmla="val 144329"/>
              <a:gd name="adj5" fmla="val -52204"/>
              <a:gd name="adj6" fmla="val 160398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正常输入</a:t>
            </a:r>
          </a:p>
        </p:txBody>
      </p:sp>
      <p:sp>
        <p:nvSpPr>
          <p:cNvPr id="13" name="AutoShape 13"/>
          <p:cNvSpPr>
            <a:spLocks/>
          </p:cNvSpPr>
          <p:nvPr/>
        </p:nvSpPr>
        <p:spPr bwMode="auto">
          <a:xfrm>
            <a:off x="3708400" y="2852738"/>
            <a:ext cx="2592388" cy="935037"/>
          </a:xfrm>
          <a:prstGeom prst="borderCallout2">
            <a:avLst>
              <a:gd name="adj1" fmla="val 12222"/>
              <a:gd name="adj2" fmla="val 102940"/>
              <a:gd name="adj3" fmla="val 12222"/>
              <a:gd name="adj4" fmla="val 121861"/>
              <a:gd name="adj5" fmla="val -52120"/>
              <a:gd name="adj6" fmla="val 129579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如果输入的不是整数，则有提示</a:t>
            </a:r>
          </a:p>
        </p:txBody>
      </p:sp>
    </p:spTree>
    <p:extLst>
      <p:ext uri="{BB962C8B-B14F-4D97-AF65-F5344CB8AC3E}">
        <p14:creationId xmlns:p14="http://schemas.microsoft.com/office/powerpoint/2010/main" val="149166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程序运行</a:t>
            </a:r>
            <a:r>
              <a:rPr lang="en-US" altLang="zh-CN" dirty="0"/>
              <a:t>——</a:t>
            </a:r>
            <a:r>
              <a:rPr lang="zh-CN" altLang="en-US" dirty="0"/>
              <a:t>不正常结果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117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10" descr="第08章_MFC求和_运行结果_输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1052513"/>
            <a:ext cx="6419850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 descr="第08章_MFC求和_运行结果_错误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713" y="3211513"/>
            <a:ext cx="6419850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8"/>
          <p:cNvSpPr>
            <a:spLocks/>
          </p:cNvSpPr>
          <p:nvPr/>
        </p:nvSpPr>
        <p:spPr bwMode="auto">
          <a:xfrm>
            <a:off x="2484438" y="5157788"/>
            <a:ext cx="3384550" cy="935037"/>
          </a:xfrm>
          <a:prstGeom prst="borderCallout2">
            <a:avLst>
              <a:gd name="adj1" fmla="val 12222"/>
              <a:gd name="adj2" fmla="val 102250"/>
              <a:gd name="adj3" fmla="val 12222"/>
              <a:gd name="adj4" fmla="val 130301"/>
              <a:gd name="adj5" fmla="val -31407"/>
              <a:gd name="adj6" fmla="val 141699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两个正整数之和为负数</a:t>
            </a:r>
            <a:r>
              <a:rPr lang="en-US" altLang="zh-CN" sz="2400" i="0">
                <a:ea typeface="楷体_GB2312" pitchFamily="49" charset="-122"/>
              </a:rPr>
              <a:t>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如何解决</a:t>
            </a:r>
            <a:r>
              <a:rPr lang="en-US" altLang="zh-CN" sz="2400" i="0">
                <a:ea typeface="楷体_GB2312" pitchFamily="49" charset="-122"/>
              </a:rPr>
              <a:t>?</a:t>
            </a:r>
          </a:p>
        </p:txBody>
      </p:sp>
      <p:sp>
        <p:nvSpPr>
          <p:cNvPr id="11" name="AutoShape 9"/>
          <p:cNvSpPr>
            <a:spLocks/>
          </p:cNvSpPr>
          <p:nvPr/>
        </p:nvSpPr>
        <p:spPr bwMode="auto">
          <a:xfrm>
            <a:off x="4932363" y="1196975"/>
            <a:ext cx="3527425" cy="935038"/>
          </a:xfrm>
          <a:prstGeom prst="borderCallout2">
            <a:avLst>
              <a:gd name="adj1" fmla="val 12222"/>
              <a:gd name="adj2" fmla="val -2162"/>
              <a:gd name="adj3" fmla="val 12222"/>
              <a:gd name="adj4" fmla="val -32134"/>
              <a:gd name="adj5" fmla="val 120204"/>
              <a:gd name="adj6" fmla="val -44375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在输入“</a:t>
            </a:r>
            <a:r>
              <a:rPr lang="en-US" altLang="zh-CN" sz="2400" i="0">
                <a:ea typeface="楷体_GB2312" pitchFamily="49" charset="-122"/>
              </a:rPr>
              <a:t>1234567890”</a:t>
            </a:r>
            <a:r>
              <a:rPr lang="zh-CN" altLang="en-US" sz="2400" i="0">
                <a:ea typeface="楷体_GB2312" pitchFamily="49" charset="-122"/>
              </a:rPr>
              <a:t>之后，在后面再输入数字</a:t>
            </a:r>
            <a:r>
              <a:rPr lang="en-US" altLang="zh-CN" sz="2400" i="0">
                <a:ea typeface="楷体_GB2312" pitchFamily="49" charset="-122"/>
              </a:rPr>
              <a:t>0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79079" y="2542478"/>
            <a:ext cx="2176772" cy="3631311"/>
          </a:xfrm>
          <a:prstGeom prst="rect">
            <a:avLst/>
          </a:prstGeom>
          <a:solidFill>
            <a:srgbClr val="FFFF99"/>
          </a:solidFill>
          <a:ln w="38100" algn="ctr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ea typeface="楷体_GB2312" pitchFamily="49" charset="-122"/>
                <a:sym typeface="Wingdings" panose="05000000000000000000" pitchFamily="2" charset="2"/>
              </a:rPr>
              <a:t>负整数的输入方法</a:t>
            </a:r>
            <a:r>
              <a:rPr lang="en-US" altLang="zh-CN" sz="1800" dirty="0" smtClean="0">
                <a:ea typeface="楷体_GB2312" pitchFamily="49" charset="-122"/>
                <a:sym typeface="Wingdings" panose="05000000000000000000" pitchFamily="2" charset="2"/>
              </a:rPr>
              <a:t>:</a:t>
            </a: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rgbClr val="0000FF"/>
                </a:solidFill>
                <a:ea typeface="楷体_GB2312" pitchFamily="49" charset="-122"/>
                <a:sym typeface="Wingdings" panose="05000000000000000000" pitchFamily="2" charset="2"/>
              </a:rPr>
              <a:t>先输入一个正整数，再在该正整数之前输入减号。</a:t>
            </a:r>
            <a:endParaRPr lang="en-US" altLang="zh-CN" sz="1800" dirty="0" smtClean="0">
              <a:solidFill>
                <a:srgbClr val="0000FF"/>
              </a:solidFill>
              <a:ea typeface="楷体_GB2312" pitchFamily="49" charset="-122"/>
              <a:sym typeface="Wingdings" panose="05000000000000000000" pitchFamily="2" charset="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>
                <a:solidFill>
                  <a:srgbClr val="FF0000"/>
                </a:solidFill>
                <a:ea typeface="楷体_GB2312" pitchFamily="49" charset="-122"/>
                <a:sym typeface="Wingdings" panose="05000000000000000000" pitchFamily="2" charset="2"/>
              </a:rPr>
              <a:t>注解</a:t>
            </a:r>
            <a:r>
              <a:rPr lang="en-US" altLang="zh-CN" sz="1800" dirty="0">
                <a:solidFill>
                  <a:srgbClr val="FF0000"/>
                </a:solidFill>
                <a:ea typeface="楷体_GB2312" pitchFamily="49" charset="-122"/>
                <a:sym typeface="Wingdings" panose="05000000000000000000" pitchFamily="2" charset="2"/>
              </a:rPr>
              <a:t>: </a:t>
            </a:r>
            <a:r>
              <a:rPr lang="zh-CN" altLang="en-US" sz="1800" dirty="0">
                <a:ea typeface="楷体_GB2312" pitchFamily="49" charset="-122"/>
                <a:sym typeface="Wingdings" panose="05000000000000000000" pitchFamily="2" charset="2"/>
              </a:rPr>
              <a:t>这是由于在程序中处理</a:t>
            </a:r>
            <a:r>
              <a:rPr lang="en-US" altLang="zh-CN" sz="1800" dirty="0">
                <a:ea typeface="楷体_GB2312" pitchFamily="49" charset="-122"/>
                <a:sym typeface="Wingdings" panose="05000000000000000000" pitchFamily="2" charset="2"/>
              </a:rPr>
              <a:t>EN_CHANGE</a:t>
            </a:r>
            <a:r>
              <a:rPr lang="zh-CN" altLang="en-US" sz="1800" dirty="0">
                <a:ea typeface="楷体_GB2312" pitchFamily="49" charset="-122"/>
                <a:sym typeface="Wingdings" panose="05000000000000000000" pitchFamily="2" charset="2"/>
              </a:rPr>
              <a:t>和</a:t>
            </a:r>
            <a:r>
              <a:rPr lang="en-US" altLang="zh-CN" sz="1800" dirty="0">
                <a:ea typeface="楷体_GB2312" pitchFamily="49" charset="-122"/>
                <a:sym typeface="Wingdings" panose="05000000000000000000" pitchFamily="2" charset="2"/>
              </a:rPr>
              <a:t>EN_UPDATE</a:t>
            </a:r>
            <a:r>
              <a:rPr lang="zh-CN" altLang="en-US" sz="1800" dirty="0">
                <a:ea typeface="楷体_GB2312" pitchFamily="49" charset="-122"/>
                <a:sym typeface="Wingdings" panose="05000000000000000000" pitchFamily="2" charset="2"/>
              </a:rPr>
              <a:t>两个事件，而且立即进行</a:t>
            </a:r>
            <a:r>
              <a:rPr lang="en-US" altLang="zh-CN" sz="1800" dirty="0" err="1">
                <a:ea typeface="楷体_GB2312" pitchFamily="49" charset="-122"/>
                <a:sym typeface="Wingdings" panose="05000000000000000000" pitchFamily="2" charset="2"/>
              </a:rPr>
              <a:t>UpdateData</a:t>
            </a:r>
            <a:r>
              <a:rPr lang="zh-CN" altLang="en-US" sz="1800" dirty="0">
                <a:ea typeface="楷体_GB2312" pitchFamily="49" charset="-122"/>
                <a:sym typeface="Wingdings" panose="05000000000000000000" pitchFamily="2" charset="2"/>
              </a:rPr>
              <a:t>，造成</a:t>
            </a:r>
            <a:r>
              <a:rPr lang="en-US" altLang="zh-CN" sz="1800" dirty="0">
                <a:ea typeface="楷体_GB2312" pitchFamily="49" charset="-122"/>
                <a:sym typeface="Wingdings" panose="05000000000000000000" pitchFamily="2" charset="2"/>
              </a:rPr>
              <a:t>-0=0</a:t>
            </a:r>
            <a:r>
              <a:rPr lang="zh-CN" altLang="en-US" sz="1800" dirty="0">
                <a:ea typeface="楷体_GB2312" pitchFamily="49" charset="-122"/>
                <a:sym typeface="Wingdings" panose="05000000000000000000" pitchFamily="2" charset="2"/>
              </a:rPr>
              <a:t>的结果或者要求每次输入的都是整数。</a:t>
            </a:r>
          </a:p>
        </p:txBody>
      </p:sp>
    </p:spTree>
    <p:extLst>
      <p:ext uri="{BB962C8B-B14F-4D97-AF65-F5344CB8AC3E}">
        <p14:creationId xmlns:p14="http://schemas.microsoft.com/office/powerpoint/2010/main" val="87557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编写基于对话框的</a:t>
            </a:r>
            <a:r>
              <a:rPr lang="en-US" altLang="zh-CN" dirty="0"/>
              <a:t>MFC</a:t>
            </a:r>
            <a:r>
              <a:rPr lang="zh-CN" altLang="en-US" dirty="0"/>
              <a:t>程序总结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2"/>
                </a:solidFill>
              </a:rPr>
              <a:t>步骤</a:t>
            </a:r>
            <a:r>
              <a:rPr lang="en-US" altLang="zh-CN" sz="3200" dirty="0">
                <a:solidFill>
                  <a:schemeClr val="accent2"/>
                </a:solidFill>
              </a:rPr>
              <a:t>1</a:t>
            </a:r>
            <a:r>
              <a:rPr lang="en-US" altLang="zh-CN" sz="3200" dirty="0" smtClean="0">
                <a:solidFill>
                  <a:schemeClr val="accent2"/>
                </a:solidFill>
              </a:rPr>
              <a:t>:</a:t>
            </a:r>
            <a:r>
              <a:rPr lang="zh-CN" altLang="en-US" sz="3200"/>
              <a:t>通过</a:t>
            </a:r>
            <a:r>
              <a:rPr lang="en-US" altLang="zh-CN" sz="3200" smtClean="0"/>
              <a:t>MFC</a:t>
            </a:r>
            <a:r>
              <a:rPr lang="zh-CN" altLang="en-US" sz="3200" dirty="0"/>
              <a:t>向导创建基于对话框的</a:t>
            </a:r>
            <a:r>
              <a:rPr lang="en-US" altLang="zh-CN" sz="3200" dirty="0"/>
              <a:t>MFC</a:t>
            </a:r>
            <a:r>
              <a:rPr lang="zh-CN" altLang="en-US" sz="3200" dirty="0"/>
              <a:t>程序</a:t>
            </a: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2"/>
                </a:solidFill>
              </a:rPr>
              <a:t>步骤</a:t>
            </a:r>
            <a:r>
              <a:rPr lang="en-US" altLang="zh-CN" sz="3200" dirty="0">
                <a:solidFill>
                  <a:schemeClr val="accent2"/>
                </a:solidFill>
              </a:rPr>
              <a:t>2:</a:t>
            </a:r>
            <a:r>
              <a:rPr lang="en-US" altLang="zh-CN" sz="3200" dirty="0"/>
              <a:t> </a:t>
            </a:r>
            <a:r>
              <a:rPr lang="zh-CN" altLang="en-US" sz="3200" dirty="0"/>
              <a:t>编辑对话框界面</a:t>
            </a: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2"/>
                </a:solidFill>
              </a:rPr>
              <a:t>步骤</a:t>
            </a:r>
            <a:r>
              <a:rPr lang="en-US" altLang="zh-CN" sz="3200" dirty="0">
                <a:solidFill>
                  <a:schemeClr val="accent2"/>
                </a:solidFill>
              </a:rPr>
              <a:t>3:</a:t>
            </a:r>
            <a:r>
              <a:rPr lang="en-US" altLang="zh-CN" sz="3200" dirty="0"/>
              <a:t> </a:t>
            </a:r>
            <a:r>
              <a:rPr lang="zh-CN" altLang="en-US" sz="3200" dirty="0"/>
              <a:t>给对话框类增加成员变量</a:t>
            </a: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2"/>
                </a:solidFill>
              </a:rPr>
              <a:t>步骤</a:t>
            </a:r>
            <a:r>
              <a:rPr lang="en-US" altLang="zh-CN" sz="3200" dirty="0">
                <a:solidFill>
                  <a:schemeClr val="accent2"/>
                </a:solidFill>
              </a:rPr>
              <a:t>4:</a:t>
            </a:r>
            <a:r>
              <a:rPr lang="en-US" altLang="zh-CN" sz="3200" dirty="0"/>
              <a:t> </a:t>
            </a:r>
            <a:r>
              <a:rPr lang="zh-CN" altLang="en-US" sz="3200" dirty="0"/>
              <a:t>为对话框类增加事件处理</a:t>
            </a:r>
            <a:r>
              <a:rPr lang="zh-CN" altLang="en-US" sz="3200" dirty="0" smtClean="0"/>
              <a:t>代码</a:t>
            </a:r>
            <a:endParaRPr lang="zh-CN" altLang="en-US" sz="3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1214A-8007-4650-8EDC-C23A8A8B800F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118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39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F219A-EC9F-4AD0-8836-930323F9B309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119</a:t>
            </a:fld>
            <a:endParaRPr lang="zh-CN" altLang="en-US" dirty="0"/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914400" y="635001"/>
            <a:ext cx="7315200" cy="80645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如果要求重新进行窗口绘制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，最好调用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什么函数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?</a:t>
            </a: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962615" y="1481137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Invalidate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962615" y="2166937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Draw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1962615" y="2852737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OnDraw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1962615" y="3538537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Paint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248240" y="1545430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248240" y="2231230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248240" y="2917030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248240" y="3602830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圆角矩形 16"/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2"/>
            </p:custDataLst>
          </p:nvPr>
        </p:nvSpPr>
        <p:spPr>
          <a:xfrm>
            <a:off x="1962615" y="4224337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OnPaint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5" name="椭圆 24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248240" y="4288630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22" name="组合 21"/>
          <p:cNvGrpSpPr/>
          <p:nvPr>
            <p:custDataLst>
              <p:tags r:id="rId1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8" name="TitleBackground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ColorBlock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TypeText"/>
            <p:cNvSpPr txBox="1"/>
            <p:nvPr>
              <p:custDataLst>
                <p:tags r:id="rId1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21" name="TipText"/>
            <p:cNvSpPr txBox="1"/>
            <p:nvPr>
              <p:custDataLst>
                <p:tags r:id="rId1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430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对话框界面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6" descr="第08章_MFC包围圆_06对话框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47" y="1366916"/>
            <a:ext cx="628332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8"/>
          <p:cNvSpPr>
            <a:spLocks/>
          </p:cNvSpPr>
          <p:nvPr/>
        </p:nvSpPr>
        <p:spPr bwMode="auto">
          <a:xfrm>
            <a:off x="2057399" y="1717612"/>
            <a:ext cx="6480175" cy="806295"/>
          </a:xfrm>
          <a:prstGeom prst="borderCallout2">
            <a:avLst>
              <a:gd name="adj1" fmla="val 24407"/>
              <a:gd name="adj2" fmla="val -1176"/>
              <a:gd name="adj3" fmla="val 24407"/>
              <a:gd name="adj4" fmla="val -7593"/>
              <a:gd name="adj5" fmla="val -3201"/>
              <a:gd name="adj6" fmla="val -9185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i="0" dirty="0">
                <a:ea typeface="楷体_GB2312" pitchFamily="49" charset="-122"/>
              </a:rPr>
              <a:t>可以通过对话框属性</a:t>
            </a:r>
            <a:r>
              <a:rPr lang="zh-CN" altLang="en-US" sz="2400" dirty="0" smtClean="0">
                <a:ea typeface="楷体_GB2312" pitchFamily="49" charset="-122"/>
              </a:rPr>
              <a:t>，将对话</a:t>
            </a:r>
            <a:r>
              <a:rPr lang="zh-CN" altLang="en-US" sz="2400" dirty="0">
                <a:ea typeface="楷体_GB2312" pitchFamily="49" charset="-122"/>
              </a:rPr>
              <a:t>框标</a:t>
            </a:r>
            <a:r>
              <a:rPr lang="zh-CN" altLang="en-US" sz="2400" dirty="0" smtClean="0">
                <a:ea typeface="楷体_GB2312" pitchFamily="49" charset="-122"/>
              </a:rPr>
              <a:t>题</a:t>
            </a:r>
            <a:r>
              <a:rPr lang="en-US" altLang="zh-CN" sz="2400" dirty="0" smtClean="0">
                <a:ea typeface="楷体_GB2312" pitchFamily="49" charset="-122"/>
              </a:rPr>
              <a:t>(Caption)</a:t>
            </a:r>
            <a:r>
              <a:rPr lang="zh-CN" altLang="en-US" sz="2400" dirty="0" smtClean="0">
                <a:ea typeface="楷体_GB2312" pitchFamily="49" charset="-122"/>
              </a:rPr>
              <a:t>修改</a:t>
            </a:r>
            <a:r>
              <a:rPr lang="zh-CN" altLang="en-US" sz="2400" dirty="0">
                <a:ea typeface="楷体_GB2312" pitchFamily="49" charset="-122"/>
              </a:rPr>
              <a:t>为“参数设置对话框”。</a:t>
            </a:r>
            <a:endParaRPr lang="zh-CN" altLang="en-US" sz="2400" i="0" dirty="0">
              <a:ea typeface="楷体_GB2312" pitchFamily="49" charset="-122"/>
            </a:endParaRPr>
          </a:p>
        </p:txBody>
      </p:sp>
      <p:sp>
        <p:nvSpPr>
          <p:cNvPr id="10" name="AutoShape 5"/>
          <p:cNvSpPr>
            <a:spLocks/>
          </p:cNvSpPr>
          <p:nvPr/>
        </p:nvSpPr>
        <p:spPr bwMode="auto">
          <a:xfrm>
            <a:off x="347081" y="5192635"/>
            <a:ext cx="2511425" cy="829024"/>
          </a:xfrm>
          <a:prstGeom prst="borderCallout2">
            <a:avLst>
              <a:gd name="adj1" fmla="val 24407"/>
              <a:gd name="adj2" fmla="val 100812"/>
              <a:gd name="adj3" fmla="val 19645"/>
              <a:gd name="adj4" fmla="val 106913"/>
              <a:gd name="adj5" fmla="val -64759"/>
              <a:gd name="adj6" fmla="val 110902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 smtClean="0">
                <a:ea typeface="楷体_GB2312" pitchFamily="49" charset="-122"/>
              </a:rPr>
              <a:t>左侧是静态文本框</a:t>
            </a:r>
            <a:r>
              <a:rPr lang="en-US" altLang="zh-CN" sz="2400" i="0" dirty="0" smtClean="0">
                <a:ea typeface="楷体_GB2312" pitchFamily="49" charset="-122"/>
              </a:rPr>
              <a:t>(</a:t>
            </a:r>
            <a:r>
              <a:rPr lang="en-US" altLang="zh-CN" sz="2400" dirty="0">
                <a:ea typeface="楷体_GB2312" pitchFamily="49" charset="-122"/>
              </a:rPr>
              <a:t>S</a:t>
            </a:r>
            <a:r>
              <a:rPr lang="en-US" altLang="zh-CN" sz="2400" i="0" dirty="0" smtClean="0">
                <a:ea typeface="楷体_GB2312" pitchFamily="49" charset="-122"/>
              </a:rPr>
              <a:t>tatic Text)</a:t>
            </a:r>
            <a:r>
              <a:rPr lang="zh-CN" altLang="en-US" sz="2400" i="0" dirty="0" smtClean="0">
                <a:ea typeface="楷体_GB2312" pitchFamily="49" charset="-122"/>
              </a:rPr>
              <a:t>。</a:t>
            </a:r>
            <a:endParaRPr lang="zh-CN" altLang="en-US" sz="2400" i="0" dirty="0">
              <a:ea typeface="楷体_GB2312" pitchFamily="49" charset="-122"/>
            </a:endParaRPr>
          </a:p>
        </p:txBody>
      </p:sp>
      <p:sp>
        <p:nvSpPr>
          <p:cNvPr id="11" name="AutoShape 5"/>
          <p:cNvSpPr>
            <a:spLocks/>
          </p:cNvSpPr>
          <p:nvPr/>
        </p:nvSpPr>
        <p:spPr bwMode="auto">
          <a:xfrm>
            <a:off x="6398476" y="4278327"/>
            <a:ext cx="2511425" cy="829024"/>
          </a:xfrm>
          <a:prstGeom prst="borderCallout2">
            <a:avLst>
              <a:gd name="adj1" fmla="val 97043"/>
              <a:gd name="adj2" fmla="val -1312"/>
              <a:gd name="adj3" fmla="val 96316"/>
              <a:gd name="adj4" fmla="val -16524"/>
              <a:gd name="adj5" fmla="val 67061"/>
              <a:gd name="adj6" fmla="val -3251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 smtClean="0">
                <a:ea typeface="楷体_GB2312" pitchFamily="49" charset="-122"/>
              </a:rPr>
              <a:t>右侧是编辑文本框</a:t>
            </a:r>
            <a:r>
              <a:rPr lang="en-US" altLang="zh-CN" sz="2400" i="0" dirty="0" smtClean="0">
                <a:ea typeface="楷体_GB2312" pitchFamily="49" charset="-122"/>
              </a:rPr>
              <a:t>(</a:t>
            </a:r>
            <a:r>
              <a:rPr lang="en-US" altLang="zh-CN" sz="2400" dirty="0" smtClean="0">
                <a:ea typeface="楷体_GB2312" pitchFamily="49" charset="-122"/>
              </a:rPr>
              <a:t>Edit Control</a:t>
            </a:r>
            <a:r>
              <a:rPr lang="en-US" altLang="zh-CN" sz="2400" i="0" dirty="0" smtClean="0">
                <a:ea typeface="楷体_GB2312" pitchFamily="49" charset="-122"/>
              </a:rPr>
              <a:t>)</a:t>
            </a:r>
            <a:r>
              <a:rPr lang="zh-CN" altLang="en-US" sz="2400" i="0" dirty="0" smtClean="0">
                <a:ea typeface="楷体_GB2312" pitchFamily="49" charset="-122"/>
              </a:rPr>
              <a:t>。</a:t>
            </a:r>
            <a:endParaRPr lang="zh-CN" altLang="en-US" sz="2400" i="0" dirty="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707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本章总体纲要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67000" y="1457325"/>
            <a:ext cx="6015038" cy="4899026"/>
          </a:xfrm>
        </p:spPr>
        <p:txBody>
          <a:bodyPr/>
          <a:lstStyle/>
          <a:p>
            <a:r>
              <a:rPr lang="zh-CN" altLang="en-US" dirty="0"/>
              <a:t>点集的包围圆程序例程</a:t>
            </a:r>
          </a:p>
          <a:p>
            <a:pPr lvl="1"/>
            <a:r>
              <a:rPr lang="zh-CN" altLang="en-US" dirty="0"/>
              <a:t>设置快捷键</a:t>
            </a:r>
          </a:p>
          <a:p>
            <a:pPr lvl="1"/>
            <a:r>
              <a:rPr lang="zh-CN" altLang="en-US" dirty="0"/>
              <a:t>增加对话框</a:t>
            </a:r>
          </a:p>
          <a:p>
            <a:pPr lvl="1"/>
            <a:r>
              <a:rPr lang="zh-CN" altLang="en-US" dirty="0"/>
              <a:t>事件处理</a:t>
            </a:r>
          </a:p>
          <a:p>
            <a:pPr lvl="1"/>
            <a:r>
              <a:rPr lang="zh-CN" altLang="en-US" dirty="0"/>
              <a:t>文件处理</a:t>
            </a:r>
          </a:p>
          <a:p>
            <a:r>
              <a:rPr lang="zh-CN" altLang="en-US" dirty="0"/>
              <a:t>基于对话框的</a:t>
            </a:r>
            <a:r>
              <a:rPr lang="en-US" altLang="zh-CN" dirty="0"/>
              <a:t>MFC</a:t>
            </a:r>
            <a:r>
              <a:rPr lang="zh-CN" altLang="en-US" dirty="0"/>
              <a:t>程序</a:t>
            </a:r>
          </a:p>
          <a:p>
            <a:r>
              <a:rPr lang="zh-CN" altLang="en-US" dirty="0" smtClean="0"/>
              <a:t>复习</a:t>
            </a:r>
            <a:endParaRPr lang="en-US" altLang="zh-CN" dirty="0" smtClean="0"/>
          </a:p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53F0A-F76F-4225-8CCB-2FB6B8E06622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120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231775" y="3505200"/>
          <a:ext cx="1978025" cy="271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" name="剪辑" r:id="rId4" imgW="2309813" imgH="3176588" progId="MS_ClipArt_Gallery.2">
                  <p:embed/>
                </p:oleObj>
              </mc:Choice>
              <mc:Fallback>
                <p:oleObj name="剪辑" r:id="rId4" imgW="2309813" imgH="3176588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" y="3505200"/>
                        <a:ext cx="1978025" cy="271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2209800" y="4490104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898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复习练习题</a:t>
            </a:r>
            <a:r>
              <a:rPr lang="en-US" altLang="zh-CN" dirty="0"/>
              <a:t>(</a:t>
            </a:r>
            <a:r>
              <a:rPr lang="zh-CN" altLang="en-US" dirty="0"/>
              <a:t>不用交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803275" indent="-803275">
              <a:lnSpc>
                <a:spcPct val="80000"/>
              </a:lnSpc>
              <a:buFontTx/>
              <a:buNone/>
            </a:pPr>
            <a:r>
              <a:rPr lang="en-US" altLang="zh-CN" sz="2400" dirty="0"/>
              <a:t>9.1 </a:t>
            </a:r>
            <a:r>
              <a:rPr lang="zh-CN" altLang="en-US" sz="2400" dirty="0"/>
              <a:t>请简述设置快捷键的步骤。</a:t>
            </a:r>
          </a:p>
          <a:p>
            <a:pPr marL="803275" indent="-803275">
              <a:lnSpc>
                <a:spcPct val="80000"/>
              </a:lnSpc>
              <a:buFontTx/>
              <a:buNone/>
            </a:pPr>
            <a:r>
              <a:rPr lang="en-US" altLang="zh-CN" sz="2400" dirty="0"/>
              <a:t>9.2 </a:t>
            </a:r>
            <a:r>
              <a:rPr lang="zh-CN" altLang="en-US" sz="2400" dirty="0"/>
              <a:t>请简述添加对话框的步骤。</a:t>
            </a:r>
          </a:p>
          <a:p>
            <a:pPr marL="803275" indent="-803275">
              <a:lnSpc>
                <a:spcPct val="80000"/>
              </a:lnSpc>
              <a:buFontTx/>
              <a:buNone/>
            </a:pPr>
            <a:r>
              <a:rPr lang="en-US" altLang="zh-CN" sz="2400" dirty="0"/>
              <a:t>9.3 </a:t>
            </a:r>
            <a:r>
              <a:rPr lang="zh-CN" altLang="en-US" sz="2400" dirty="0"/>
              <a:t>如果要求重新进行窗口绘制，应当调用什么函数</a:t>
            </a:r>
            <a:r>
              <a:rPr lang="en-US" altLang="zh-CN" sz="2400" dirty="0"/>
              <a:t>? </a:t>
            </a:r>
            <a:r>
              <a:rPr lang="zh-CN" altLang="en-US" sz="2400" dirty="0"/>
              <a:t>答</a:t>
            </a:r>
            <a:r>
              <a:rPr lang="en-US" altLang="zh-CN" sz="2400" dirty="0"/>
              <a:t>: Invalidate( )</a:t>
            </a:r>
            <a:r>
              <a:rPr lang="zh-CN" altLang="en-US" sz="2400" dirty="0"/>
              <a:t>。</a:t>
            </a:r>
          </a:p>
          <a:p>
            <a:pPr marL="803275" indent="-803275">
              <a:lnSpc>
                <a:spcPct val="80000"/>
              </a:lnSpc>
              <a:buFontTx/>
              <a:buNone/>
            </a:pPr>
            <a:r>
              <a:rPr lang="en-US" altLang="zh-CN" sz="2400" dirty="0"/>
              <a:t>9.4 </a:t>
            </a:r>
            <a:r>
              <a:rPr lang="zh-CN" altLang="en-US" sz="2400" dirty="0"/>
              <a:t>如何在状态栏显示信息</a:t>
            </a:r>
            <a:r>
              <a:rPr lang="en-US" altLang="zh-CN" sz="2400" dirty="0"/>
              <a:t>?</a:t>
            </a:r>
          </a:p>
          <a:p>
            <a:pPr marL="803275" indent="-803275">
              <a:lnSpc>
                <a:spcPct val="80000"/>
              </a:lnSpc>
              <a:buFontTx/>
              <a:buNone/>
            </a:pPr>
            <a:r>
              <a:rPr lang="en-US" altLang="zh-CN" sz="2400" dirty="0"/>
              <a:t>9.5 </a:t>
            </a:r>
            <a:r>
              <a:rPr lang="zh-CN" altLang="en-US" sz="2400" dirty="0"/>
              <a:t>请简述添加事件处理代码的步骤。</a:t>
            </a:r>
          </a:p>
          <a:p>
            <a:pPr marL="803275" indent="-803275">
              <a:lnSpc>
                <a:spcPct val="80000"/>
              </a:lnSpc>
              <a:buFontTx/>
              <a:buNone/>
            </a:pPr>
            <a:r>
              <a:rPr lang="en-US" altLang="zh-CN" sz="2400" dirty="0"/>
              <a:t>9.6 </a:t>
            </a:r>
            <a:r>
              <a:rPr lang="zh-CN" altLang="en-US" sz="2400" dirty="0"/>
              <a:t>设定义了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flag</a:t>
            </a:r>
            <a:r>
              <a:rPr lang="zh-CN" altLang="en-US" sz="2400" dirty="0"/>
              <a:t>。如何将</a:t>
            </a:r>
            <a:r>
              <a:rPr lang="en-US" altLang="zh-CN" sz="2400" dirty="0"/>
              <a:t>flag</a:t>
            </a:r>
            <a:r>
              <a:rPr lang="zh-CN" altLang="en-US" sz="2400" dirty="0"/>
              <a:t>的最低位设置成为</a:t>
            </a:r>
            <a:r>
              <a:rPr lang="en-US" altLang="zh-CN" sz="2400" dirty="0"/>
              <a:t>0? </a:t>
            </a:r>
            <a:r>
              <a:rPr lang="zh-CN" altLang="en-US" sz="2400" dirty="0"/>
              <a:t>如何将</a:t>
            </a:r>
            <a:r>
              <a:rPr lang="en-US" altLang="zh-CN" sz="2400" dirty="0"/>
              <a:t>flag</a:t>
            </a:r>
            <a:r>
              <a:rPr lang="zh-CN" altLang="en-US" sz="2400" dirty="0"/>
              <a:t>的最低位设置成为</a:t>
            </a:r>
            <a:r>
              <a:rPr lang="en-US" altLang="zh-CN" sz="2400" dirty="0"/>
              <a:t>1? </a:t>
            </a:r>
            <a:r>
              <a:rPr lang="zh-CN" altLang="en-US" sz="2400" dirty="0"/>
              <a:t>如何将</a:t>
            </a:r>
            <a:r>
              <a:rPr lang="en-US" altLang="zh-CN" sz="2400" dirty="0"/>
              <a:t>flag</a:t>
            </a:r>
            <a:r>
              <a:rPr lang="zh-CN" altLang="en-US" sz="2400" dirty="0"/>
              <a:t>的第</a:t>
            </a:r>
            <a:r>
              <a:rPr lang="en-US" altLang="zh-CN" sz="2400" dirty="0"/>
              <a:t>2</a:t>
            </a:r>
            <a:r>
              <a:rPr lang="zh-CN" altLang="en-US" sz="2400" dirty="0"/>
              <a:t>位设置成为</a:t>
            </a:r>
            <a:r>
              <a:rPr lang="en-US" altLang="zh-CN" sz="2400" dirty="0"/>
              <a:t>0? </a:t>
            </a:r>
            <a:r>
              <a:rPr lang="zh-CN" altLang="en-US" sz="2400" dirty="0"/>
              <a:t>如何将</a:t>
            </a:r>
            <a:r>
              <a:rPr lang="en-US" altLang="zh-CN" sz="2400" dirty="0"/>
              <a:t>flag</a:t>
            </a:r>
            <a:r>
              <a:rPr lang="zh-CN" altLang="en-US" sz="2400" dirty="0"/>
              <a:t>的第</a:t>
            </a:r>
            <a:r>
              <a:rPr lang="en-US" altLang="zh-CN" sz="2400" dirty="0"/>
              <a:t>2</a:t>
            </a:r>
            <a:r>
              <a:rPr lang="zh-CN" altLang="en-US" sz="2400" dirty="0"/>
              <a:t>位设置成为</a:t>
            </a:r>
            <a:r>
              <a:rPr lang="en-US" altLang="zh-CN" sz="2400" dirty="0"/>
              <a:t>1? </a:t>
            </a:r>
            <a:r>
              <a:rPr lang="zh-CN" altLang="en-US" sz="2400" dirty="0"/>
              <a:t>如何获取</a:t>
            </a:r>
            <a:r>
              <a:rPr lang="en-US" altLang="zh-CN" sz="2400" dirty="0"/>
              <a:t>flag</a:t>
            </a:r>
            <a:r>
              <a:rPr lang="zh-CN" altLang="en-US" sz="2400" dirty="0"/>
              <a:t>第</a:t>
            </a:r>
            <a:r>
              <a:rPr lang="en-US" altLang="zh-CN" sz="2400" dirty="0"/>
              <a:t>n</a:t>
            </a:r>
            <a:r>
              <a:rPr lang="zh-CN" altLang="en-US" sz="2400" dirty="0"/>
              <a:t>位的值，其中</a:t>
            </a:r>
            <a:r>
              <a:rPr lang="en-US" altLang="zh-CN" sz="2400" dirty="0"/>
              <a:t>n</a:t>
            </a:r>
            <a:r>
              <a:rPr lang="zh-CN" altLang="en-US" sz="2400" dirty="0"/>
              <a:t>大于</a:t>
            </a:r>
            <a:r>
              <a:rPr lang="en-US" altLang="zh-CN" sz="2400" dirty="0"/>
              <a:t>0</a:t>
            </a:r>
            <a:r>
              <a:rPr lang="zh-CN" altLang="en-US" sz="2400" dirty="0"/>
              <a:t>且小于</a:t>
            </a:r>
            <a:r>
              <a:rPr lang="en-US" altLang="zh-CN" sz="2400" dirty="0"/>
              <a:t>flag</a:t>
            </a:r>
            <a:r>
              <a:rPr lang="zh-CN" altLang="en-US" sz="2400" dirty="0"/>
              <a:t>的总位数。注</a:t>
            </a:r>
            <a:r>
              <a:rPr lang="en-US" altLang="zh-CN" sz="2400" dirty="0"/>
              <a:t>: </a:t>
            </a:r>
            <a:r>
              <a:rPr lang="zh-CN" altLang="en-US" sz="2400" dirty="0"/>
              <a:t>本题均指的二进制位，而且从低位开始计算，即最低位为第</a:t>
            </a:r>
            <a:r>
              <a:rPr lang="en-US" altLang="zh-CN" sz="2400" dirty="0"/>
              <a:t>1</a:t>
            </a:r>
            <a:r>
              <a:rPr lang="zh-CN" altLang="en-US" sz="2400" dirty="0"/>
              <a:t>位。</a:t>
            </a:r>
          </a:p>
          <a:p>
            <a:pPr marL="803275" indent="-803275">
              <a:lnSpc>
                <a:spcPct val="80000"/>
              </a:lnSpc>
              <a:buFontTx/>
              <a:buNone/>
            </a:pPr>
            <a:r>
              <a:rPr lang="en-US" altLang="zh-CN" sz="2400" dirty="0"/>
              <a:t>9.7 </a:t>
            </a:r>
            <a:r>
              <a:rPr lang="zh-CN" altLang="en-US" sz="2400" dirty="0"/>
              <a:t>什么是自描述文件格式</a:t>
            </a:r>
            <a:r>
              <a:rPr lang="en-US" altLang="zh-CN" sz="2400" dirty="0"/>
              <a:t>? </a:t>
            </a:r>
            <a:r>
              <a:rPr lang="zh-CN" altLang="en-US" sz="2400" dirty="0"/>
              <a:t>采用这种格式有什么好处</a:t>
            </a:r>
            <a:r>
              <a:rPr lang="en-US" altLang="zh-CN" sz="2400" dirty="0"/>
              <a:t>?</a:t>
            </a:r>
          </a:p>
          <a:p>
            <a:pPr marL="803275" indent="-803275">
              <a:lnSpc>
                <a:spcPct val="80000"/>
              </a:lnSpc>
              <a:buFontTx/>
              <a:buNone/>
            </a:pPr>
            <a:r>
              <a:rPr lang="en-US" altLang="zh-CN" sz="2400" dirty="0"/>
              <a:t>9.8 </a:t>
            </a:r>
            <a:r>
              <a:rPr lang="zh-CN" altLang="en-US" sz="2400" dirty="0"/>
              <a:t>请简述创建基于对话框的</a:t>
            </a:r>
            <a:r>
              <a:rPr lang="en-US" altLang="zh-CN" sz="2400" dirty="0"/>
              <a:t>MFC</a:t>
            </a:r>
            <a:r>
              <a:rPr lang="zh-CN" altLang="en-US" sz="2400" dirty="0"/>
              <a:t>程序的步骤。</a:t>
            </a:r>
            <a:endParaRPr lang="en-US" altLang="zh-CN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1214A-8007-4650-8EDC-C23A8A8B800F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121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08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思考练习题</a:t>
            </a:r>
            <a:r>
              <a:rPr lang="en-US" altLang="zh-CN" dirty="0"/>
              <a:t>(</a:t>
            </a:r>
            <a:r>
              <a:rPr lang="zh-CN" altLang="en-US" dirty="0"/>
              <a:t>不用交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93763" indent="-893763">
              <a:buFontTx/>
              <a:buNone/>
            </a:pPr>
            <a:r>
              <a:rPr lang="en-US" altLang="zh-CN" dirty="0"/>
              <a:t>9.9 </a:t>
            </a:r>
            <a:r>
              <a:rPr lang="zh-CN" altLang="en-US" dirty="0"/>
              <a:t>请比较基于对话框的</a:t>
            </a:r>
            <a:r>
              <a:rPr lang="en-US" altLang="zh-CN" dirty="0"/>
              <a:t>MFC</a:t>
            </a:r>
            <a:r>
              <a:rPr lang="zh-CN" altLang="en-US" dirty="0"/>
              <a:t>程序与基于窗口的</a:t>
            </a:r>
            <a:r>
              <a:rPr lang="en-US" altLang="zh-CN" dirty="0"/>
              <a:t>MFC</a:t>
            </a:r>
            <a:r>
              <a:rPr lang="zh-CN" altLang="en-US" dirty="0"/>
              <a:t>程序之间的差别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893763" indent="-893763">
              <a:buNone/>
            </a:pPr>
            <a:r>
              <a:rPr lang="en-US" altLang="zh-CN" dirty="0" smtClean="0"/>
              <a:t>9.10 MFC</a:t>
            </a:r>
            <a:r>
              <a:rPr lang="zh-CN" altLang="en-US" dirty="0" smtClean="0"/>
              <a:t>有哪些自动生成代码的方式</a:t>
            </a:r>
            <a:r>
              <a:rPr lang="en-US" altLang="zh-CN" dirty="0" smtClean="0"/>
              <a:t>?</a:t>
            </a:r>
            <a:endParaRPr lang="en-US" altLang="zh-CN" dirty="0"/>
          </a:p>
          <a:p>
            <a:pPr marL="893763" indent="-893763">
              <a:buNone/>
            </a:pPr>
            <a:r>
              <a:rPr lang="en-US" altLang="zh-CN" dirty="0" smtClean="0"/>
              <a:t>9.11 </a:t>
            </a:r>
            <a:r>
              <a:rPr lang="zh-CN" altLang="en-US" dirty="0" smtClean="0"/>
              <a:t>请详细说明</a:t>
            </a:r>
            <a:r>
              <a:rPr lang="en-US" altLang="zh-CN" dirty="0" smtClean="0"/>
              <a:t>MFC</a:t>
            </a:r>
            <a:r>
              <a:rPr lang="zh-CN" altLang="en-US" dirty="0" smtClean="0"/>
              <a:t>自动</a:t>
            </a:r>
            <a:r>
              <a:rPr lang="zh-CN" altLang="en-US" dirty="0"/>
              <a:t>生成代码</a:t>
            </a:r>
            <a:r>
              <a:rPr lang="zh-CN" altLang="en-US" dirty="0" smtClean="0"/>
              <a:t>的规则。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53F0A-F76F-4225-8CCB-2FB6B8E06622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122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5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本章总体纲要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67000" y="1457325"/>
            <a:ext cx="6015038" cy="4899026"/>
          </a:xfrm>
        </p:spPr>
        <p:txBody>
          <a:bodyPr/>
          <a:lstStyle/>
          <a:p>
            <a:r>
              <a:rPr lang="zh-CN" altLang="en-US" dirty="0"/>
              <a:t>点集的包围圆程序例程</a:t>
            </a:r>
          </a:p>
          <a:p>
            <a:pPr lvl="1"/>
            <a:r>
              <a:rPr lang="zh-CN" altLang="en-US" dirty="0"/>
              <a:t>设置快捷键</a:t>
            </a:r>
          </a:p>
          <a:p>
            <a:pPr lvl="1"/>
            <a:r>
              <a:rPr lang="zh-CN" altLang="en-US" dirty="0"/>
              <a:t>增加对话框</a:t>
            </a:r>
          </a:p>
          <a:p>
            <a:pPr lvl="1"/>
            <a:r>
              <a:rPr lang="zh-CN" altLang="en-US" dirty="0"/>
              <a:t>事件处理</a:t>
            </a:r>
          </a:p>
          <a:p>
            <a:pPr lvl="1"/>
            <a:r>
              <a:rPr lang="zh-CN" altLang="en-US" dirty="0"/>
              <a:t>文件处理</a:t>
            </a:r>
          </a:p>
          <a:p>
            <a:r>
              <a:rPr lang="zh-CN" altLang="en-US" dirty="0"/>
              <a:t>基于对话框的</a:t>
            </a:r>
            <a:r>
              <a:rPr lang="en-US" altLang="zh-CN" dirty="0"/>
              <a:t>MFC</a:t>
            </a:r>
            <a:r>
              <a:rPr lang="zh-CN" altLang="en-US" dirty="0"/>
              <a:t>程序</a:t>
            </a:r>
          </a:p>
          <a:p>
            <a:r>
              <a:rPr lang="zh-CN" altLang="en-US" dirty="0" smtClean="0"/>
              <a:t>复习</a:t>
            </a:r>
            <a:endParaRPr lang="en-US" altLang="zh-CN" dirty="0" smtClean="0"/>
          </a:p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53F0A-F76F-4225-8CCB-2FB6B8E06622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123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231775" y="3505200"/>
          <a:ext cx="1978025" cy="271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1" name="剪辑" r:id="rId4" imgW="2309813" imgH="3176588" progId="MS_ClipArt_Gallery.2">
                  <p:embed/>
                </p:oleObj>
              </mc:Choice>
              <mc:Fallback>
                <p:oleObj name="剪辑" r:id="rId4" imgW="2309813" imgH="3176588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" y="3505200"/>
                        <a:ext cx="1978025" cy="271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2209800" y="5047662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958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4400" dirty="0" smtClean="0"/>
              <a:t>第</a:t>
            </a:r>
            <a:r>
              <a:rPr lang="en-US" altLang="zh-CN" sz="4400" dirty="0" smtClean="0"/>
              <a:t>8</a:t>
            </a:r>
            <a:r>
              <a:rPr lang="zh-CN" altLang="zh-CN" sz="4400" dirty="0" smtClean="0"/>
              <a:t>次</a:t>
            </a:r>
            <a:r>
              <a:rPr lang="zh-CN" altLang="zh-CN" sz="4400" dirty="0"/>
              <a:t>作业</a:t>
            </a:r>
            <a:r>
              <a:rPr lang="en-US" altLang="zh-CN" sz="4400" dirty="0"/>
              <a:t>(</a:t>
            </a:r>
            <a:r>
              <a:rPr lang="zh-CN" altLang="en-US" dirty="0"/>
              <a:t>采用</a:t>
            </a:r>
            <a:r>
              <a:rPr lang="en-US" altLang="zh-CN" dirty="0"/>
              <a:t>VC </a:t>
            </a:r>
            <a:r>
              <a:rPr lang="en-US" altLang="zh-CN" dirty="0" smtClean="0"/>
              <a:t>2017</a:t>
            </a:r>
            <a:r>
              <a:rPr lang="zh-CN" altLang="en-US" dirty="0" smtClean="0"/>
              <a:t>编写</a:t>
            </a:r>
            <a:r>
              <a:rPr lang="zh-CN" altLang="en-US" dirty="0"/>
              <a:t>程序</a:t>
            </a:r>
            <a:r>
              <a:rPr lang="en-US" altLang="zh-CN" sz="4400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问题部分</a:t>
            </a:r>
          </a:p>
          <a:p>
            <a:pPr lvl="1"/>
            <a:r>
              <a:rPr lang="zh-CN" altLang="en-US" dirty="0"/>
              <a:t>请采用</a:t>
            </a:r>
            <a:r>
              <a:rPr lang="en-US" altLang="zh-CN" dirty="0"/>
              <a:t>MFC</a:t>
            </a:r>
            <a:r>
              <a:rPr lang="zh-CN" altLang="en-US" dirty="0"/>
              <a:t>编写一个可以实现整数加减乘除四则运算的简单计算器。</a:t>
            </a:r>
          </a:p>
          <a:p>
            <a:pPr lvl="2"/>
            <a:r>
              <a:rPr lang="zh-CN" altLang="en-US" dirty="0"/>
              <a:t>要求在图形界面上至少存在：</a:t>
            </a:r>
          </a:p>
          <a:p>
            <a:pPr marL="892050" lvl="3" indent="0">
              <a:buNone/>
            </a:pPr>
            <a:r>
              <a:rPr lang="en-US" altLang="zh-CN" dirty="0"/>
              <a:t>(1) 2</a:t>
            </a:r>
            <a:r>
              <a:rPr lang="zh-CN" altLang="en-US" dirty="0"/>
              <a:t>个用来接受操作数输入的编辑框，</a:t>
            </a:r>
          </a:p>
          <a:p>
            <a:pPr marL="892050" lvl="3" indent="0">
              <a:buNone/>
            </a:pPr>
            <a:r>
              <a:rPr lang="en-US" altLang="zh-CN" dirty="0"/>
              <a:t>(2) 1</a:t>
            </a:r>
            <a:r>
              <a:rPr lang="zh-CN" altLang="en-US" dirty="0"/>
              <a:t>个用来输出计算结果的编辑框，</a:t>
            </a:r>
          </a:p>
          <a:p>
            <a:pPr marL="892050" lvl="3" indent="0">
              <a:buNone/>
            </a:pPr>
            <a:r>
              <a:rPr lang="en-US" altLang="zh-CN" dirty="0"/>
              <a:t>(3) </a:t>
            </a:r>
            <a:r>
              <a:rPr lang="zh-CN" altLang="en-US" dirty="0"/>
              <a:t>加减乘除四个按钮。</a:t>
            </a:r>
          </a:p>
          <a:p>
            <a:pPr lvl="2"/>
            <a:r>
              <a:rPr lang="zh-CN" altLang="en-US" dirty="0"/>
              <a:t>要求该计算器能正确进行整数加减乘除运算。如果计算有误或输入非法，则应在图形界面上给出提示</a:t>
            </a:r>
            <a:r>
              <a:rPr lang="en-US" altLang="zh-CN" dirty="0"/>
              <a:t>(</a:t>
            </a:r>
            <a:r>
              <a:rPr lang="zh-CN" altLang="en-US" dirty="0"/>
              <a:t>请自行确定具体的提示方式</a:t>
            </a:r>
            <a:r>
              <a:rPr lang="en-US" altLang="zh-CN" dirty="0"/>
              <a:t>)</a:t>
            </a:r>
            <a:r>
              <a:rPr lang="zh-CN" altLang="en-US" dirty="0"/>
              <a:t>。。</a:t>
            </a:r>
          </a:p>
          <a:p>
            <a:r>
              <a:rPr lang="zh-CN" altLang="en-US" dirty="0"/>
              <a:t>代码部分</a:t>
            </a:r>
          </a:p>
          <a:p>
            <a:pPr lvl="1"/>
            <a:r>
              <a:rPr lang="zh-CN" altLang="en-US" dirty="0"/>
              <a:t>采用面向对象的技术实现以上功能，并进行测试。</a:t>
            </a:r>
          </a:p>
          <a:p>
            <a:pPr lvl="1"/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提高要求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可以不做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): 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</a:rPr>
              <a:t>可以输入完整的带括号的四则表达式，并自动计算出结果。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文档部分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请同时提交</a:t>
            </a:r>
            <a:r>
              <a:rPr lang="en-US" altLang="zh-CN" dirty="0">
                <a:solidFill>
                  <a:srgbClr val="0000FF"/>
                </a:solidFill>
              </a:rPr>
              <a:t>word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>
                <a:solidFill>
                  <a:srgbClr val="0000FF"/>
                </a:solidFill>
              </a:rPr>
              <a:t>pdf</a:t>
            </a:r>
            <a:r>
              <a:rPr lang="zh-CN" altLang="en-US" dirty="0">
                <a:solidFill>
                  <a:srgbClr val="FF0000"/>
                </a:solidFill>
              </a:rPr>
              <a:t>版本的文件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验证</a:t>
            </a:r>
            <a:r>
              <a:rPr lang="zh-CN" altLang="en-US" dirty="0">
                <a:solidFill>
                  <a:srgbClr val="FF0000"/>
                </a:solidFill>
              </a:rPr>
              <a:t>部分</a:t>
            </a:r>
            <a:r>
              <a:rPr lang="en-US" altLang="zh-CN" dirty="0">
                <a:solidFill>
                  <a:srgbClr val="FF0000"/>
                </a:solidFill>
              </a:rPr>
              <a:t>: </a:t>
            </a:r>
            <a:r>
              <a:rPr lang="zh-CN" altLang="en-US" dirty="0">
                <a:solidFill>
                  <a:srgbClr val="FF0000"/>
                </a:solidFill>
              </a:rPr>
              <a:t>说明如何验证，并给出验证报告。</a:t>
            </a:r>
          </a:p>
          <a:p>
            <a:pPr lvl="1"/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提高部分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可以不做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): 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</a:rPr>
              <a:t>讨论四则运算不产生溢出的充要条件，写出产生溢出的条件。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124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46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作业要求补充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>
                <a:ea typeface="楷体_GB2312" pitchFamily="49" charset="-122"/>
              </a:rPr>
              <a:t>源程序、工程文件和相关文档等请压缩成为一个文件</a:t>
            </a:r>
            <a:r>
              <a:rPr lang="en-US" altLang="zh-CN" dirty="0" smtClean="0">
                <a:ea typeface="楷体_GB2312" pitchFamily="49" charset="-122"/>
              </a:rPr>
              <a:t>:</a:t>
            </a:r>
            <a:r>
              <a:rPr lang="zh-CN" altLang="en-US" dirty="0">
                <a:ea typeface="楷体_GB2312" pitchFamily="49" charset="-122"/>
              </a:rPr>
              <a:t>学号</a:t>
            </a:r>
            <a:r>
              <a:rPr lang="en-US" altLang="zh-CN" dirty="0">
                <a:ea typeface="楷体_GB2312" pitchFamily="49" charset="-122"/>
              </a:rPr>
              <a:t>_</a:t>
            </a:r>
            <a:r>
              <a:rPr lang="zh-CN" altLang="en-US" i="1" dirty="0">
                <a:solidFill>
                  <a:srgbClr val="0000FF"/>
                </a:solidFill>
                <a:ea typeface="楷体_GB2312" pitchFamily="49" charset="-122"/>
              </a:rPr>
              <a:t>姓名</a:t>
            </a:r>
            <a:r>
              <a:rPr lang="en-US" altLang="zh-CN" dirty="0">
                <a:ea typeface="楷体_GB2312" pitchFamily="49" charset="-122"/>
              </a:rPr>
              <a:t>.</a:t>
            </a:r>
            <a:r>
              <a:rPr lang="en-US" altLang="zh-CN" dirty="0" err="1">
                <a:ea typeface="楷体_GB2312" pitchFamily="49" charset="-122"/>
              </a:rPr>
              <a:t>rar</a:t>
            </a:r>
            <a:r>
              <a:rPr lang="zh-CN" altLang="en-US" dirty="0">
                <a:ea typeface="楷体_GB2312" pitchFamily="49" charset="-122"/>
              </a:rPr>
              <a:t>或学号</a:t>
            </a:r>
            <a:r>
              <a:rPr lang="en-US" altLang="zh-CN" dirty="0">
                <a:ea typeface="楷体_GB2312" pitchFamily="49" charset="-122"/>
              </a:rPr>
              <a:t>_</a:t>
            </a:r>
            <a:r>
              <a:rPr lang="zh-CN" altLang="en-US" i="1" dirty="0">
                <a:solidFill>
                  <a:srgbClr val="0000FF"/>
                </a:solidFill>
                <a:ea typeface="楷体_GB2312" pitchFamily="49" charset="-122"/>
              </a:rPr>
              <a:t>姓名</a:t>
            </a:r>
            <a:r>
              <a:rPr lang="en-US" altLang="zh-CN" dirty="0">
                <a:ea typeface="楷体_GB2312" pitchFamily="49" charset="-122"/>
              </a:rPr>
              <a:t>.zip</a:t>
            </a:r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VS</a:t>
            </a:r>
            <a:r>
              <a:rPr lang="zh-CN" altLang="en-US" dirty="0"/>
              <a:t>平台上，运行菜单“生成”</a:t>
            </a:r>
            <a:r>
              <a:rPr lang="en-US" altLang="zh-CN" dirty="0">
                <a:sym typeface="Wingdings" panose="05000000000000000000" pitchFamily="2" charset="2"/>
              </a:rPr>
              <a:t></a:t>
            </a:r>
            <a:r>
              <a:rPr lang="zh-CN" altLang="en-US" dirty="0">
                <a:sym typeface="Wingdings" panose="05000000000000000000" pitchFamily="2" charset="2"/>
              </a:rPr>
              <a:t>“清理解决方案”。然后关闭</a:t>
            </a:r>
            <a:r>
              <a:rPr lang="en-US" altLang="zh-CN" dirty="0">
                <a:sym typeface="Wingdings" panose="05000000000000000000" pitchFamily="2" charset="2"/>
              </a:rPr>
              <a:t>VS</a:t>
            </a:r>
            <a:r>
              <a:rPr lang="zh-CN" altLang="en-US" dirty="0">
                <a:sym typeface="Wingdings" panose="05000000000000000000" pitchFamily="2" charset="2"/>
              </a:rPr>
              <a:t>平台。</a:t>
            </a:r>
            <a:endParaRPr lang="en-US" altLang="zh-CN" dirty="0"/>
          </a:p>
          <a:p>
            <a:pPr lvl="1"/>
            <a:r>
              <a:rPr lang="zh-CN" altLang="en-US" dirty="0"/>
              <a:t>下面程序文件请务必删除</a:t>
            </a:r>
          </a:p>
          <a:p>
            <a:pPr lvl="2"/>
            <a:r>
              <a:rPr lang="zh-CN" altLang="en-US" dirty="0"/>
              <a:t>*</a:t>
            </a:r>
            <a:r>
              <a:rPr lang="en-US" altLang="zh-CN" dirty="0"/>
              <a:t>.</a:t>
            </a:r>
            <a:r>
              <a:rPr lang="en-US" altLang="zh-CN" dirty="0" err="1"/>
              <a:t>sdf</a:t>
            </a:r>
            <a:r>
              <a:rPr lang="en-US" altLang="zh-CN" dirty="0"/>
              <a:t>, *.</a:t>
            </a:r>
            <a:r>
              <a:rPr lang="en-US" altLang="zh-CN" dirty="0" err="1"/>
              <a:t>pdb</a:t>
            </a:r>
            <a:r>
              <a:rPr lang="en-US" altLang="zh-CN" dirty="0"/>
              <a:t>, *.</a:t>
            </a:r>
            <a:r>
              <a:rPr lang="en-US" altLang="zh-CN" dirty="0" err="1"/>
              <a:t>pch</a:t>
            </a:r>
            <a:r>
              <a:rPr lang="en-US" altLang="zh-CN" dirty="0"/>
              <a:t>, *.</a:t>
            </a:r>
            <a:r>
              <a:rPr lang="en-US" altLang="zh-CN" dirty="0" err="1"/>
              <a:t>idb</a:t>
            </a:r>
            <a:r>
              <a:rPr lang="en-US" altLang="zh-CN" dirty="0"/>
              <a:t>, *.ilk, *.</a:t>
            </a:r>
            <a:r>
              <a:rPr lang="en-US" altLang="zh-CN" dirty="0" err="1"/>
              <a:t>obj</a:t>
            </a:r>
            <a:r>
              <a:rPr lang="en-US" altLang="zh-CN" dirty="0"/>
              <a:t>, *.</a:t>
            </a:r>
            <a:r>
              <a:rPr lang="en-US" altLang="zh-CN" dirty="0" err="1"/>
              <a:t>tlog</a:t>
            </a:r>
            <a:r>
              <a:rPr lang="en-US" altLang="zh-CN" dirty="0"/>
              <a:t>, *.exe</a:t>
            </a:r>
          </a:p>
          <a:p>
            <a:pPr lvl="2"/>
            <a:r>
              <a:rPr lang="en-US" altLang="zh-CN" dirty="0"/>
              <a:t>Debug/Release</a:t>
            </a:r>
            <a:r>
              <a:rPr lang="zh-CN" altLang="en-US" dirty="0"/>
              <a:t>目录下的所有文件</a:t>
            </a:r>
            <a:endParaRPr lang="en-US" altLang="zh-CN" dirty="0"/>
          </a:p>
          <a:p>
            <a:pPr lvl="2"/>
            <a:r>
              <a:rPr lang="zh-CN" altLang="en-US" dirty="0"/>
              <a:t>删除目录</a:t>
            </a:r>
            <a:r>
              <a:rPr lang="en-US" altLang="zh-CN" dirty="0"/>
              <a:t>: </a:t>
            </a:r>
            <a:r>
              <a:rPr lang="zh-CN" altLang="en-US" dirty="0"/>
              <a:t>“</a:t>
            </a:r>
            <a:r>
              <a:rPr lang="en-US" altLang="zh-CN" dirty="0"/>
              <a:t>.vs</a:t>
            </a:r>
            <a:r>
              <a:rPr lang="zh-CN" altLang="en-US" dirty="0"/>
              <a:t>”和“</a:t>
            </a:r>
            <a:r>
              <a:rPr lang="en-US" altLang="zh-CN" dirty="0" err="1"/>
              <a:t>ipch</a:t>
            </a:r>
            <a:r>
              <a:rPr lang="zh-CN" altLang="en-US" dirty="0"/>
              <a:t>”。</a:t>
            </a:r>
          </a:p>
          <a:p>
            <a:r>
              <a:rPr lang="zh-CN" altLang="en-US" dirty="0"/>
              <a:t>交作业最后期限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2021</a:t>
            </a:r>
            <a:r>
              <a:rPr lang="zh-CN" altLang="en-US" dirty="0">
                <a:solidFill>
                  <a:srgbClr val="FF0000"/>
                </a:solidFill>
              </a:rPr>
              <a:t>年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月</a:t>
            </a:r>
            <a:r>
              <a:rPr lang="en-US" altLang="zh-CN" dirty="0">
                <a:solidFill>
                  <a:srgbClr val="FF0000"/>
                </a:solidFill>
              </a:rPr>
              <a:t>21</a:t>
            </a:r>
            <a:r>
              <a:rPr lang="zh-CN" altLang="en-US" dirty="0">
                <a:solidFill>
                  <a:srgbClr val="FF0000"/>
                </a:solidFill>
              </a:rPr>
              <a:t>日星期三</a:t>
            </a:r>
          </a:p>
          <a:p>
            <a:r>
              <a:rPr lang="zh-CN" altLang="en-US" dirty="0"/>
              <a:t>请通过网络学堂</a:t>
            </a:r>
            <a:r>
              <a:rPr lang="en-US" altLang="zh-CN" dirty="0"/>
              <a:t>(http://learn.tsinghua.edu.cn/)</a:t>
            </a:r>
            <a:r>
              <a:rPr lang="zh-CN" altLang="en-US" dirty="0"/>
              <a:t>提交。</a:t>
            </a:r>
            <a:endParaRPr lang="en-US" altLang="zh-CN" dirty="0"/>
          </a:p>
          <a:p>
            <a:r>
              <a:rPr lang="zh-CN" altLang="en-US" dirty="0"/>
              <a:t>提示</a:t>
            </a:r>
            <a:endParaRPr lang="en-US" altLang="zh-CN" dirty="0"/>
          </a:p>
          <a:p>
            <a:pPr lvl="1"/>
            <a:r>
              <a:rPr lang="zh-CN" altLang="en-US" dirty="0"/>
              <a:t>作业的各项要求，可以参加本课件</a:t>
            </a:r>
            <a:r>
              <a:rPr lang="en-US" altLang="zh-CN" dirty="0"/>
              <a:t>PPT</a:t>
            </a:r>
            <a:r>
              <a:rPr lang="zh-CN" altLang="en-US" dirty="0"/>
              <a:t>内容。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1214A-8007-4650-8EDC-C23A8A8B800F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125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2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Because of you and me,</a:t>
            </a:r>
          </a:p>
          <a:p>
            <a:pPr marL="0" indent="0">
              <a:buNone/>
            </a:pPr>
            <a:r>
              <a:rPr lang="en-US" altLang="zh-CN" dirty="0" smtClean="0"/>
              <a:t>    this </a:t>
            </a:r>
            <a:r>
              <a:rPr lang="en-US" altLang="zh-CN" dirty="0"/>
              <a:t>world becomes so wonderful.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sz="4400" dirty="0"/>
              <a:t>Have a good day</a:t>
            </a:r>
            <a:r>
              <a:rPr lang="en-US" altLang="zh-CN" sz="4400" dirty="0" smtClean="0"/>
              <a:t>.</a:t>
            </a:r>
            <a:endParaRPr lang="en-US" altLang="zh-CN" sz="4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AF91A-EEB7-44A1-B9B3-CEF7B7AA136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126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24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面向对象程序设计基础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</a:rPr>
              <a:t>(Fundamentals of Object-Oriented Programming)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1" y="3457576"/>
            <a:ext cx="9134475" cy="26670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5200" dirty="0">
                <a:ea typeface="隶书" panose="02010509060101010101" pitchFamily="49" charset="-122"/>
              </a:rPr>
              <a:t>雍俊海</a:t>
            </a:r>
            <a:endParaRPr lang="en-US" altLang="zh-CN" sz="5200" dirty="0">
              <a:ea typeface="隶书" panose="020105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ea typeface="隶书" panose="02010509060101010101" pitchFamily="49" charset="-122"/>
              </a:rPr>
              <a:t>清华大学软件学院</a:t>
            </a:r>
            <a:endParaRPr lang="en-US" altLang="zh-CN" dirty="0">
              <a:ea typeface="隶书" panose="020105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School of Software, Tsinghua University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yongjunhai@tsinghua.org.cn</a:t>
            </a:r>
            <a:endParaRPr lang="zh-CN" altLang="en-US" dirty="0">
              <a:ea typeface="隶书" panose="02010509060101010101" pitchFamily="49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4EC7-A483-44A8-8D9D-E5CF8445A484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雍俊海</a:t>
            </a:r>
            <a:r>
              <a:rPr lang="en-US" altLang="zh-CN"/>
              <a:t>: </a:t>
            </a:r>
            <a:r>
              <a:rPr lang="zh-CN" altLang="en-US"/>
              <a:t>面向对象程序设计基础</a:t>
            </a:r>
          </a:p>
        </p:txBody>
      </p:sp>
    </p:spTree>
    <p:extLst>
      <p:ext uri="{BB962C8B-B14F-4D97-AF65-F5344CB8AC3E}">
        <p14:creationId xmlns:p14="http://schemas.microsoft.com/office/powerpoint/2010/main" val="192322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5761"/>
    </mc:Choice>
    <mc:Fallback xmlns="">
      <p:transition spd="slow" advTm="5761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助教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唐瑞杰</a:t>
            </a:r>
          </a:p>
          <a:p>
            <a:pPr lvl="1"/>
            <a:r>
              <a:rPr lang="en-US" altLang="zh-CN" dirty="0"/>
              <a:t>Tel: 13521813891</a:t>
            </a:r>
          </a:p>
          <a:p>
            <a:pPr lvl="1"/>
            <a:r>
              <a:rPr lang="en-US" altLang="zh-CN" dirty="0"/>
              <a:t>Email: thss15_tangrj@163.com</a:t>
            </a:r>
          </a:p>
          <a:p>
            <a:pPr lvl="1"/>
            <a:r>
              <a:rPr lang="zh-CN" altLang="en-US" dirty="0"/>
              <a:t>微信号</a:t>
            </a:r>
            <a:r>
              <a:rPr lang="en-US" altLang="zh-CN" dirty="0"/>
              <a:t>: trj13619002195</a:t>
            </a:r>
          </a:p>
          <a:p>
            <a:r>
              <a:rPr lang="zh-CN" altLang="en-US" dirty="0"/>
              <a:t>郑成伟</a:t>
            </a:r>
          </a:p>
          <a:p>
            <a:pPr lvl="1"/>
            <a:r>
              <a:rPr lang="en-US" altLang="zh-CN" dirty="0"/>
              <a:t>Tel: 18401653040</a:t>
            </a:r>
          </a:p>
          <a:p>
            <a:pPr lvl="1"/>
            <a:r>
              <a:rPr lang="en-US" altLang="zh-CN" dirty="0"/>
              <a:t>Email: zhengcw18@mails.tsinghua.edu.cn</a:t>
            </a:r>
          </a:p>
          <a:p>
            <a:pPr lvl="1"/>
            <a:r>
              <a:rPr lang="zh-CN" altLang="en-US" dirty="0"/>
              <a:t>微信号</a:t>
            </a:r>
            <a:r>
              <a:rPr lang="en-US" altLang="zh-CN" dirty="0"/>
              <a:t>: </a:t>
            </a:r>
            <a:r>
              <a:rPr lang="zh-CN" altLang="en-US"/>
              <a:t>可以通过手机号加入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5C1D-3DEC-475C-8129-2CB307D07981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128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雍俊海</a:t>
            </a:r>
            <a:r>
              <a:rPr lang="en-US" altLang="zh-CN" dirty="0"/>
              <a:t>: </a:t>
            </a:r>
            <a:r>
              <a:rPr lang="zh-CN" altLang="en-US"/>
              <a:t>面向对象程序设计基础</a:t>
            </a:r>
          </a:p>
        </p:txBody>
      </p:sp>
    </p:spTree>
    <p:extLst>
      <p:ext uri="{BB962C8B-B14F-4D97-AF65-F5344CB8AC3E}">
        <p14:creationId xmlns:p14="http://schemas.microsoft.com/office/powerpoint/2010/main" val="199475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6</a:t>
            </a:r>
            <a:r>
              <a:rPr lang="zh-CN" altLang="en-US" dirty="0" smtClean="0"/>
              <a:t>次</a:t>
            </a:r>
            <a:r>
              <a:rPr lang="zh-CN" altLang="en-US" dirty="0"/>
              <a:t>作业讲评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1" y="3457576"/>
            <a:ext cx="9134475" cy="2667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5200" dirty="0">
                <a:ea typeface="隶书" panose="02010509060101010101" pitchFamily="49" charset="-122"/>
              </a:rPr>
              <a:t>雍俊海</a:t>
            </a:r>
            <a:r>
              <a:rPr lang="en-US" altLang="zh-CN" sz="4400" dirty="0">
                <a:ea typeface="隶书" panose="02010509060101010101" pitchFamily="49" charset="-122"/>
              </a:rPr>
              <a:t>(Jun-Hai Yong)</a:t>
            </a:r>
            <a:endParaRPr lang="en-US" altLang="zh-CN" sz="5200" dirty="0">
              <a:ea typeface="隶书" panose="020105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ea typeface="隶书" panose="02010509060101010101" pitchFamily="49" charset="-122"/>
              </a:rPr>
              <a:t>清华大学软件学院</a:t>
            </a:r>
            <a:endParaRPr lang="en-US" altLang="zh-CN" dirty="0">
              <a:ea typeface="隶书" panose="020105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School of Software, Tsinghua University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9388-81BB-4A74-B681-E7E20837CEC4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雍俊海</a:t>
            </a:r>
            <a:r>
              <a:rPr lang="en-US" altLang="zh-CN"/>
              <a:t>: </a:t>
            </a:r>
            <a:r>
              <a:rPr lang="zh-CN" altLang="en-US"/>
              <a:t>面向对象程序设计基础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30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5"/>
    </mc:Choice>
    <mc:Fallback xmlns="">
      <p:transition spd="slow" advTm="2925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编辑控件属性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4" descr="第08章_MFC包围圆_06控件属性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1054100"/>
            <a:ext cx="8339138" cy="518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/>
          <p:cNvSpPr>
            <a:spLocks/>
          </p:cNvSpPr>
          <p:nvPr/>
        </p:nvSpPr>
        <p:spPr bwMode="auto">
          <a:xfrm>
            <a:off x="971550" y="1557338"/>
            <a:ext cx="2511425" cy="468312"/>
          </a:xfrm>
          <a:prstGeom prst="borderCallout2">
            <a:avLst>
              <a:gd name="adj1" fmla="val 24407"/>
              <a:gd name="adj2" fmla="val 103032"/>
              <a:gd name="adj3" fmla="val 24407"/>
              <a:gd name="adj4" fmla="val 118458"/>
              <a:gd name="adj5" fmla="val 278981"/>
              <a:gd name="adj6" fmla="val 138875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1: </a:t>
            </a:r>
            <a:r>
              <a:rPr lang="zh-CN" altLang="en-US" sz="2400" i="0">
                <a:ea typeface="楷体_GB2312" pitchFamily="49" charset="-122"/>
              </a:rPr>
              <a:t>选中控件</a:t>
            </a: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1187450" y="5229225"/>
            <a:ext cx="4105275" cy="935038"/>
          </a:xfrm>
          <a:prstGeom prst="borderCallout2">
            <a:avLst>
              <a:gd name="adj1" fmla="val 12222"/>
              <a:gd name="adj2" fmla="val 101995"/>
              <a:gd name="adj3" fmla="val 12222"/>
              <a:gd name="adj4" fmla="val 108861"/>
              <a:gd name="adj5" fmla="val -16977"/>
              <a:gd name="adj6" fmla="val 117889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2: </a:t>
            </a:r>
            <a:r>
              <a:rPr lang="zh-CN" altLang="en-US" sz="2400" i="0">
                <a:ea typeface="楷体_GB2312" pitchFamily="49" charset="-122"/>
              </a:rPr>
              <a:t>在“属性”窗口中编辑控件属性，例如控件</a:t>
            </a:r>
            <a:r>
              <a:rPr lang="en-US" altLang="zh-CN" sz="2400" i="0">
                <a:ea typeface="楷体_GB2312" pitchFamily="49" charset="-122"/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238125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Because of you and me,</a:t>
            </a:r>
          </a:p>
          <a:p>
            <a:pPr marL="0" indent="0">
              <a:buNone/>
            </a:pPr>
            <a:r>
              <a:rPr lang="en-US" altLang="zh-CN" dirty="0"/>
              <a:t>    this world becomes so wonderful.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sz="4400" dirty="0"/>
              <a:t>Have a good day.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AF91A-EEB7-44A1-B9B3-CEF7B7AA136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130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雍俊海</a:t>
            </a:r>
            <a:r>
              <a:rPr lang="en-US" altLang="zh-CN"/>
              <a:t>: </a:t>
            </a:r>
            <a:r>
              <a:rPr lang="zh-CN" altLang="en-US"/>
              <a:t>面向对象程序设计基础</a:t>
            </a:r>
          </a:p>
        </p:txBody>
      </p:sp>
    </p:spTree>
    <p:extLst>
      <p:ext uri="{BB962C8B-B14F-4D97-AF65-F5344CB8AC3E}">
        <p14:creationId xmlns:p14="http://schemas.microsoft.com/office/powerpoint/2010/main" val="303457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1"/>
    </mc:Choice>
    <mc:Fallback xmlns="">
      <p:transition spd="slow" advTm="6611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pic.58pic.com/58pic/14/80/41/76s58PIC3gD_10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34475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95700" y="2032001"/>
            <a:ext cx="2286000" cy="1325563"/>
          </a:xfrm>
        </p:spPr>
        <p:txBody>
          <a:bodyPr>
            <a:normAutofit/>
          </a:bodyPr>
          <a:lstStyle/>
          <a:p>
            <a:r>
              <a:rPr lang="zh-CN" altLang="en-US" sz="4800" dirty="0" smtClean="0"/>
              <a:t>谢谢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8006" y="3935416"/>
            <a:ext cx="2309812" cy="604836"/>
          </a:xfrm>
        </p:spPr>
        <p:txBody>
          <a:bodyPr>
            <a:normAutofit/>
          </a:bodyPr>
          <a:lstStyle/>
          <a:p>
            <a:r>
              <a:rPr lang="zh-CN" altLang="en-US" dirty="0"/>
              <a:t>请多</a:t>
            </a:r>
            <a:r>
              <a:rPr lang="zh-CN" altLang="en-US" dirty="0" smtClean="0"/>
              <a:t>指教。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38EA-725F-4B66-9E84-5F795B215E17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131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36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雍俊海编写过的部分书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/>
              <a:t>雍俊海</a:t>
            </a:r>
            <a:r>
              <a:rPr lang="en-US" altLang="zh-CN" dirty="0"/>
              <a:t>. </a:t>
            </a:r>
            <a:r>
              <a:rPr lang="zh-CN" altLang="en-US" dirty="0"/>
              <a:t>清华教授的小课堂</a:t>
            </a:r>
            <a:r>
              <a:rPr lang="en-US" altLang="zh-CN" dirty="0"/>
              <a:t>: </a:t>
            </a:r>
            <a:r>
              <a:rPr lang="zh-CN" altLang="en-US" dirty="0"/>
              <a:t>魔方真好玩</a:t>
            </a:r>
            <a:r>
              <a:rPr lang="en-US" altLang="zh-CN" dirty="0"/>
              <a:t>. </a:t>
            </a:r>
            <a:r>
              <a:rPr lang="zh-CN" altLang="en-US" dirty="0"/>
              <a:t>北京</a:t>
            </a:r>
            <a:r>
              <a:rPr lang="en-US" altLang="zh-CN" dirty="0"/>
              <a:t>: </a:t>
            </a:r>
            <a:r>
              <a:rPr lang="zh-CN" altLang="en-US" dirty="0"/>
              <a:t>清华大学出版社</a:t>
            </a:r>
            <a:r>
              <a:rPr lang="en-US" altLang="zh-CN" dirty="0"/>
              <a:t>. 2018. 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 smtClean="0"/>
              <a:t>雍</a:t>
            </a:r>
            <a:r>
              <a:rPr lang="zh-CN" altLang="en-US" dirty="0"/>
              <a:t>俊海</a:t>
            </a:r>
            <a:r>
              <a:rPr lang="en-US" altLang="zh-CN" dirty="0"/>
              <a:t>, </a:t>
            </a:r>
            <a:r>
              <a:rPr lang="zh-CN" altLang="en-US" dirty="0"/>
              <a:t>施侃乐</a:t>
            </a:r>
            <a:r>
              <a:rPr lang="en-US" altLang="zh-CN" dirty="0"/>
              <a:t>, </a:t>
            </a:r>
            <a:r>
              <a:rPr lang="zh-CN" altLang="en-US" dirty="0"/>
              <a:t>张婷婷</a:t>
            </a:r>
            <a:r>
              <a:rPr lang="en-US" altLang="zh-CN" dirty="0"/>
              <a:t>. </a:t>
            </a:r>
            <a:r>
              <a:rPr lang="en-US" altLang="zh-CN" dirty="0" err="1"/>
              <a:t>LogoUp</a:t>
            </a:r>
            <a:r>
              <a:rPr lang="zh-CN" altLang="en-US" dirty="0"/>
              <a:t>程序式</a:t>
            </a:r>
            <a:r>
              <a:rPr lang="en-US" altLang="zh-CN" dirty="0"/>
              <a:t>3D</a:t>
            </a:r>
            <a:r>
              <a:rPr lang="zh-CN" altLang="en-US" dirty="0"/>
              <a:t>创新设计速成指南</a:t>
            </a:r>
            <a:r>
              <a:rPr lang="en-US" altLang="zh-CN" dirty="0"/>
              <a:t>. </a:t>
            </a:r>
            <a:r>
              <a:rPr lang="zh-CN" altLang="en-US" dirty="0"/>
              <a:t>北京</a:t>
            </a:r>
            <a:r>
              <a:rPr lang="en-US" altLang="zh-CN" dirty="0"/>
              <a:t>: </a:t>
            </a:r>
            <a:r>
              <a:rPr lang="zh-CN" altLang="en-US" dirty="0"/>
              <a:t>清华大学出版社</a:t>
            </a:r>
            <a:r>
              <a:rPr lang="en-US" altLang="zh-CN" dirty="0"/>
              <a:t>. 2018. 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 smtClean="0"/>
              <a:t>雍</a:t>
            </a:r>
            <a:r>
              <a:rPr lang="zh-CN" altLang="en-US" dirty="0"/>
              <a:t>俊海</a:t>
            </a:r>
            <a:r>
              <a:rPr lang="en-US" altLang="zh-CN" dirty="0"/>
              <a:t>. C</a:t>
            </a:r>
            <a:r>
              <a:rPr lang="zh-CN" altLang="en-US" dirty="0"/>
              <a:t>程序设计</a:t>
            </a:r>
            <a:r>
              <a:rPr lang="en-US" altLang="zh-CN" dirty="0"/>
              <a:t>. </a:t>
            </a:r>
            <a:r>
              <a:rPr lang="zh-CN" altLang="en-US" dirty="0"/>
              <a:t>北京</a:t>
            </a:r>
            <a:r>
              <a:rPr lang="en-US" altLang="zh-CN" dirty="0"/>
              <a:t>: </a:t>
            </a:r>
            <a:r>
              <a:rPr lang="zh-CN" altLang="en-US" dirty="0"/>
              <a:t>清华大学出版社</a:t>
            </a:r>
            <a:r>
              <a:rPr lang="en-US" altLang="zh-CN" dirty="0"/>
              <a:t>. 2017. 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/>
              <a:t>雍俊海</a:t>
            </a:r>
            <a:r>
              <a:rPr lang="en-US" altLang="zh-CN" dirty="0"/>
              <a:t>. </a:t>
            </a:r>
            <a:r>
              <a:rPr lang="zh-CN" altLang="en-US" dirty="0"/>
              <a:t>计算机动画算法与编程基础</a:t>
            </a:r>
            <a:r>
              <a:rPr lang="en-US" altLang="zh-CN" dirty="0"/>
              <a:t>. </a:t>
            </a:r>
            <a:r>
              <a:rPr lang="zh-CN" altLang="en-US" dirty="0"/>
              <a:t>北京</a:t>
            </a:r>
            <a:r>
              <a:rPr lang="en-US" altLang="zh-CN" dirty="0"/>
              <a:t>: </a:t>
            </a:r>
            <a:r>
              <a:rPr lang="zh-CN" altLang="en-US" dirty="0"/>
              <a:t>清华大学出版社</a:t>
            </a:r>
            <a:r>
              <a:rPr lang="en-US" altLang="zh-CN" dirty="0"/>
              <a:t>. 2008. 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/>
              <a:t>雍俊海</a:t>
            </a:r>
            <a:r>
              <a:rPr lang="en-US" altLang="zh-CN" dirty="0"/>
              <a:t>. Java</a:t>
            </a:r>
            <a:r>
              <a:rPr lang="zh-CN" altLang="en-US" dirty="0"/>
              <a:t>程序设计</a:t>
            </a:r>
            <a:r>
              <a:rPr lang="en-US" altLang="zh-CN" dirty="0"/>
              <a:t>(</a:t>
            </a: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版</a:t>
            </a:r>
            <a:r>
              <a:rPr lang="en-US" altLang="zh-CN" dirty="0"/>
              <a:t>). </a:t>
            </a:r>
            <a:r>
              <a:rPr lang="zh-CN" altLang="en-US" dirty="0"/>
              <a:t>北京</a:t>
            </a:r>
            <a:r>
              <a:rPr lang="en-US" altLang="zh-CN" dirty="0"/>
              <a:t>: </a:t>
            </a:r>
            <a:r>
              <a:rPr lang="zh-CN" altLang="en-US" dirty="0"/>
              <a:t>清华大学出版社</a:t>
            </a:r>
            <a:r>
              <a:rPr lang="en-US" altLang="zh-CN" dirty="0"/>
              <a:t>. 2014. 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/>
              <a:t>雍俊海</a:t>
            </a:r>
            <a:r>
              <a:rPr lang="en-US" altLang="zh-CN" dirty="0"/>
              <a:t>. Java</a:t>
            </a:r>
            <a:r>
              <a:rPr lang="zh-CN" altLang="en-US" dirty="0"/>
              <a:t>程序设计教程</a:t>
            </a:r>
            <a:r>
              <a:rPr lang="en-US" altLang="zh-CN" dirty="0"/>
              <a:t>(</a:t>
            </a:r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版</a:t>
            </a:r>
            <a:r>
              <a:rPr lang="en-US" altLang="zh-CN" dirty="0"/>
              <a:t>). </a:t>
            </a:r>
            <a:r>
              <a:rPr lang="zh-CN" altLang="en-US" dirty="0"/>
              <a:t>北京</a:t>
            </a:r>
            <a:r>
              <a:rPr lang="en-US" altLang="zh-CN" dirty="0"/>
              <a:t>: </a:t>
            </a:r>
            <a:r>
              <a:rPr lang="zh-CN" altLang="en-US" dirty="0"/>
              <a:t>清华大学出版社</a:t>
            </a:r>
            <a:r>
              <a:rPr lang="en-US" altLang="zh-CN" dirty="0"/>
              <a:t>. 2014. 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/>
              <a:t>雍俊海</a:t>
            </a:r>
            <a:r>
              <a:rPr lang="en-US" altLang="zh-CN" dirty="0"/>
              <a:t>. Java</a:t>
            </a:r>
            <a:r>
              <a:rPr lang="zh-CN" altLang="en-US" dirty="0"/>
              <a:t>程序设计习题集</a:t>
            </a:r>
            <a:r>
              <a:rPr lang="en-US" altLang="zh-CN" dirty="0"/>
              <a:t>(</a:t>
            </a:r>
            <a:r>
              <a:rPr lang="zh-CN" altLang="en-US" dirty="0"/>
              <a:t>含参考答案</a:t>
            </a:r>
            <a:r>
              <a:rPr lang="en-US" altLang="zh-CN" dirty="0"/>
              <a:t>). </a:t>
            </a:r>
            <a:r>
              <a:rPr lang="zh-CN" altLang="en-US" dirty="0"/>
              <a:t>北京</a:t>
            </a:r>
            <a:r>
              <a:rPr lang="en-US" altLang="zh-CN" dirty="0"/>
              <a:t>: </a:t>
            </a:r>
            <a:r>
              <a:rPr lang="zh-CN" altLang="en-US" dirty="0"/>
              <a:t>清华大学出版社</a:t>
            </a:r>
            <a:r>
              <a:rPr lang="en-US" altLang="zh-CN" dirty="0"/>
              <a:t>, 2006.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85054-AA4B-4453-8C8D-D93ED602A81C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132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829425" y="5884862"/>
            <a:ext cx="1583407" cy="471488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zh-CN" altLang="en-US" dirty="0" smtClean="0"/>
              <a:t>谢谢推广</a:t>
            </a:r>
            <a:r>
              <a:rPr lang="en-US" altLang="zh-CN" dirty="0" smtClean="0"/>
              <a:t>!</a:t>
            </a:r>
            <a:endParaRPr lang="en-US" altLang="zh-CN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39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雍俊海编写过的部分书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964" y="1485899"/>
            <a:ext cx="3871912" cy="22955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雍俊海</a:t>
            </a:r>
            <a:r>
              <a:rPr lang="en-US" altLang="zh-CN" dirty="0"/>
              <a:t>. </a:t>
            </a:r>
            <a:r>
              <a:rPr lang="zh-CN" altLang="en-US" dirty="0"/>
              <a:t>清华教授的小</a:t>
            </a:r>
            <a:r>
              <a:rPr lang="zh-CN" altLang="en-US" dirty="0" smtClean="0"/>
              <a:t>课堂</a:t>
            </a:r>
            <a:r>
              <a:rPr lang="en-US" altLang="zh-CN" dirty="0" smtClean="0"/>
              <a:t>: </a:t>
            </a:r>
            <a:r>
              <a:rPr lang="zh-CN" altLang="en-US" dirty="0"/>
              <a:t>魔方真好玩</a:t>
            </a:r>
            <a:r>
              <a:rPr lang="en-US" altLang="zh-CN" dirty="0"/>
              <a:t>. </a:t>
            </a:r>
            <a:r>
              <a:rPr lang="zh-CN" altLang="en-US" dirty="0"/>
              <a:t>北京</a:t>
            </a:r>
            <a:r>
              <a:rPr lang="en-US" altLang="zh-CN" dirty="0"/>
              <a:t>: </a:t>
            </a:r>
            <a:r>
              <a:rPr lang="zh-CN" altLang="en-US" dirty="0"/>
              <a:t>清华大学出版社</a:t>
            </a:r>
            <a:r>
              <a:rPr lang="en-US" altLang="zh-CN" dirty="0"/>
              <a:t>. </a:t>
            </a:r>
            <a:r>
              <a:rPr lang="en-US" altLang="zh-CN" dirty="0" smtClean="0"/>
              <a:t>2018. 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076-CD70-4BBE-AB21-6C97BC70C77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133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404814" y="3562350"/>
            <a:ext cx="4447272" cy="219941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"/>
              <a:defRPr lang="zh-CN" altLang="en-US" sz="2800" b="1" i="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1pPr>
            <a:lvl2pPr marL="54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"/>
              <a:defRPr lang="zh-CN" altLang="en-US" sz="2600" b="1" i="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2pPr>
            <a:lvl3pPr marL="809625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"/>
              <a:defRPr lang="zh-CN" altLang="en-US" sz="2500" b="1" i="0" kern="1200" baseline="0">
                <a:solidFill>
                  <a:srgbClr val="64326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3pPr>
            <a:lvl4pPr marL="1162050" indent="-352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"/>
              <a:defRPr lang="zh-CN" altLang="en-US" sz="2400" b="1" i="0" kern="1200" baseline="0">
                <a:solidFill>
                  <a:srgbClr val="96003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4pPr>
            <a:lvl5pPr marL="1438275" indent="-36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"/>
              <a:defRPr lang="en-US" altLang="en-US" sz="2400" b="1" i="0" kern="1200" baseline="0">
                <a:solidFill>
                  <a:srgbClr val="6432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最容易学</a:t>
            </a:r>
            <a:r>
              <a:rPr lang="en-US" altLang="zh-CN" dirty="0">
                <a:solidFill>
                  <a:srgbClr val="0000FF"/>
                </a:solidFill>
              </a:rPr>
              <a:t>: </a:t>
            </a:r>
            <a:r>
              <a:rPr lang="zh-CN" altLang="en-US" dirty="0" smtClean="0">
                <a:solidFill>
                  <a:srgbClr val="0000FF"/>
                </a:solidFill>
              </a:rPr>
              <a:t>讲解细致、图例多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最</a:t>
            </a:r>
            <a:r>
              <a:rPr lang="zh-CN" altLang="en-US" dirty="0">
                <a:solidFill>
                  <a:srgbClr val="FF0000"/>
                </a:solidFill>
              </a:rPr>
              <a:t>精致</a:t>
            </a:r>
            <a:r>
              <a:rPr lang="en-US" altLang="zh-CN" dirty="0">
                <a:solidFill>
                  <a:srgbClr val="0000FF"/>
                </a:solidFill>
              </a:rPr>
              <a:t>: </a:t>
            </a:r>
            <a:r>
              <a:rPr lang="zh-CN" altLang="en-US" dirty="0">
                <a:solidFill>
                  <a:srgbClr val="0000FF"/>
                </a:solidFill>
              </a:rPr>
              <a:t>插画与纸张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最快</a:t>
            </a:r>
            <a:r>
              <a:rPr lang="zh-CN" altLang="en-US" dirty="0">
                <a:solidFill>
                  <a:srgbClr val="0000FF"/>
                </a:solidFill>
              </a:rPr>
              <a:t>的按层复原方法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最有趣</a:t>
            </a:r>
            <a:r>
              <a:rPr lang="en-US" altLang="zh-CN" dirty="0">
                <a:solidFill>
                  <a:srgbClr val="0000FF"/>
                </a:solidFill>
              </a:rPr>
              <a:t>: </a:t>
            </a:r>
            <a:r>
              <a:rPr lang="zh-CN" altLang="en-US" dirty="0">
                <a:solidFill>
                  <a:srgbClr val="0000FF"/>
                </a:solidFill>
              </a:rPr>
              <a:t>西周建国、</a:t>
            </a:r>
            <a:r>
              <a:rPr lang="zh-CN" altLang="en-US" dirty="0" smtClean="0">
                <a:solidFill>
                  <a:srgbClr val="0000FF"/>
                </a:solidFill>
              </a:rPr>
              <a:t>英雄情结</a:t>
            </a:r>
            <a:endParaRPr lang="zh-CN" altLang="en-US" dirty="0">
              <a:solidFill>
                <a:srgbClr val="0000FF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最全面</a:t>
            </a:r>
            <a:r>
              <a:rPr lang="en-US" altLang="zh-CN" dirty="0">
                <a:solidFill>
                  <a:srgbClr val="0000FF"/>
                </a:solidFill>
              </a:rPr>
              <a:t>: </a:t>
            </a:r>
            <a:r>
              <a:rPr lang="zh-CN" altLang="en-US" dirty="0">
                <a:solidFill>
                  <a:srgbClr val="0000FF"/>
                </a:solidFill>
              </a:rPr>
              <a:t>情况最全、无需组合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12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547" y="1452565"/>
            <a:ext cx="2723410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685800" y="5761038"/>
            <a:ext cx="7772400" cy="471487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>
              <a:lnSpc>
                <a:spcPct val="95000"/>
              </a:lnSpc>
            </a:pPr>
            <a:r>
              <a:rPr lang="zh-CN" altLang="en-US" dirty="0" smtClean="0"/>
              <a:t>入选</a:t>
            </a:r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zh-CN" altLang="en-US" dirty="0" smtClean="0"/>
              <a:t>全国中小学图书馆（室）推荐书目</a:t>
            </a:r>
            <a:endParaRPr lang="en-US" altLang="zh-CN" dirty="0"/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6875462" y="5288617"/>
            <a:ext cx="1582738" cy="471487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zh-CN" altLang="en-US" dirty="0"/>
              <a:t>谢谢推广</a:t>
            </a:r>
            <a:r>
              <a:rPr lang="en-US" altLang="zh-CN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1014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36" y="1362074"/>
            <a:ext cx="3539326" cy="504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雍俊海编写过的部分书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964" y="1485899"/>
            <a:ext cx="3871912" cy="2295525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雍俊海</a:t>
            </a:r>
            <a:r>
              <a:rPr lang="en-US" altLang="zh-CN" dirty="0"/>
              <a:t>, </a:t>
            </a:r>
            <a:r>
              <a:rPr lang="zh-CN" altLang="en-US" dirty="0"/>
              <a:t>施侃乐</a:t>
            </a:r>
            <a:r>
              <a:rPr lang="en-US" altLang="zh-CN" dirty="0"/>
              <a:t>, </a:t>
            </a:r>
            <a:r>
              <a:rPr lang="zh-CN" altLang="en-US" dirty="0"/>
              <a:t>张婷婷</a:t>
            </a:r>
            <a:r>
              <a:rPr lang="en-US" altLang="zh-CN" dirty="0"/>
              <a:t>. </a:t>
            </a:r>
            <a:r>
              <a:rPr lang="en-US" altLang="zh-CN" dirty="0" err="1"/>
              <a:t>LogoUp</a:t>
            </a:r>
            <a:r>
              <a:rPr lang="zh-CN" altLang="en-US" dirty="0"/>
              <a:t>程序式</a:t>
            </a:r>
            <a:r>
              <a:rPr lang="en-US" altLang="zh-CN" dirty="0"/>
              <a:t>3D</a:t>
            </a:r>
            <a:r>
              <a:rPr lang="zh-CN" altLang="en-US" dirty="0"/>
              <a:t>创新设计速成指南</a:t>
            </a:r>
            <a:r>
              <a:rPr lang="en-US" altLang="zh-CN" dirty="0"/>
              <a:t>. </a:t>
            </a:r>
            <a:r>
              <a:rPr lang="zh-CN" altLang="en-US" dirty="0"/>
              <a:t>北京</a:t>
            </a:r>
            <a:r>
              <a:rPr lang="en-US" altLang="zh-CN" dirty="0"/>
              <a:t>: </a:t>
            </a:r>
            <a:r>
              <a:rPr lang="zh-CN" altLang="en-US" dirty="0"/>
              <a:t>清华大学出版社</a:t>
            </a:r>
            <a:r>
              <a:rPr lang="en-US" altLang="zh-CN" dirty="0"/>
              <a:t>. 2018.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076-CD70-4BBE-AB21-6C97BC70C77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134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828675" y="5761760"/>
            <a:ext cx="1583407" cy="471488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zh-CN" altLang="en-US" dirty="0" smtClean="0"/>
              <a:t>谢谢推广</a:t>
            </a:r>
            <a:r>
              <a:rPr lang="en-US" altLang="zh-CN" dirty="0" smtClean="0"/>
              <a:t>!</a:t>
            </a:r>
            <a:endParaRPr lang="en-US" altLang="zh-CN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404814" y="3562350"/>
            <a:ext cx="4447272" cy="219941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"/>
              <a:defRPr lang="zh-CN" altLang="en-US" sz="2800" b="1" i="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1pPr>
            <a:lvl2pPr marL="54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"/>
              <a:defRPr lang="zh-CN" altLang="en-US" sz="2600" b="1" i="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2pPr>
            <a:lvl3pPr marL="809625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"/>
              <a:defRPr lang="zh-CN" altLang="en-US" sz="2500" b="1" i="0" kern="1200" baseline="0">
                <a:solidFill>
                  <a:srgbClr val="64326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3pPr>
            <a:lvl4pPr marL="1162050" indent="-352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"/>
              <a:defRPr lang="zh-CN" altLang="en-US" sz="2400" b="1" i="0" kern="1200" baseline="0">
                <a:solidFill>
                  <a:srgbClr val="96003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4pPr>
            <a:lvl5pPr marL="1438275" indent="-36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"/>
              <a:defRPr lang="en-US" altLang="en-US" sz="2400" b="1" i="0" kern="1200" baseline="0">
                <a:solidFill>
                  <a:srgbClr val="6432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三位一体</a:t>
            </a:r>
            <a:r>
              <a:rPr lang="en-US" altLang="zh-CN" sz="2800" dirty="0">
                <a:solidFill>
                  <a:srgbClr val="0000FF"/>
                </a:solidFill>
              </a:rPr>
              <a:t>: </a:t>
            </a:r>
            <a:r>
              <a:rPr lang="zh-CN" altLang="en-US" sz="2800" dirty="0">
                <a:solidFill>
                  <a:srgbClr val="0000FF"/>
                </a:solidFill>
              </a:rPr>
              <a:t>培养创新能力、编程能力、三维设计能力。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三好一体</a:t>
            </a:r>
            <a:r>
              <a:rPr lang="en-US" altLang="zh-CN" sz="2800" dirty="0">
                <a:solidFill>
                  <a:srgbClr val="0000FF"/>
                </a:solidFill>
              </a:rPr>
              <a:t>: </a:t>
            </a:r>
            <a:r>
              <a:rPr lang="zh-CN" altLang="en-US" sz="2800" dirty="0">
                <a:solidFill>
                  <a:srgbClr val="0000FF"/>
                </a:solidFill>
              </a:rPr>
              <a:t>好玩、好用、好看。</a:t>
            </a:r>
            <a:endParaRPr lang="en-US" altLang="zh-CN" sz="2800" dirty="0">
              <a:solidFill>
                <a:srgbClr val="0000FF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sz="2800" dirty="0">
                <a:solidFill>
                  <a:srgbClr val="FF0000"/>
                </a:solidFill>
              </a:rPr>
              <a:t>自主产权</a:t>
            </a:r>
            <a:r>
              <a:rPr lang="en-US" altLang="zh-CN" sz="2800" dirty="0">
                <a:solidFill>
                  <a:srgbClr val="0000FF"/>
                </a:solidFill>
              </a:rPr>
              <a:t>: </a:t>
            </a:r>
            <a:r>
              <a:rPr lang="zh-CN" altLang="en-US" sz="2800" dirty="0">
                <a:solidFill>
                  <a:srgbClr val="0000FF"/>
                </a:solidFill>
              </a:rPr>
              <a:t>砥砺前行。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96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雍俊海编写过的部分书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964" y="1485900"/>
            <a:ext cx="3871912" cy="162877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雍俊海</a:t>
            </a:r>
            <a:r>
              <a:rPr lang="en-US" altLang="zh-CN" dirty="0"/>
              <a:t>. C</a:t>
            </a:r>
            <a:r>
              <a:rPr lang="zh-CN" altLang="en-US" dirty="0"/>
              <a:t>程序设计</a:t>
            </a:r>
            <a:r>
              <a:rPr lang="en-US" altLang="zh-CN" dirty="0"/>
              <a:t>. </a:t>
            </a:r>
            <a:r>
              <a:rPr lang="zh-CN" altLang="en-US" dirty="0"/>
              <a:t>北京</a:t>
            </a:r>
            <a:r>
              <a:rPr lang="en-US" altLang="zh-CN" dirty="0"/>
              <a:t>: </a:t>
            </a:r>
            <a:r>
              <a:rPr lang="zh-CN" altLang="en-US" dirty="0"/>
              <a:t>清华大学出版社</a:t>
            </a:r>
            <a:r>
              <a:rPr lang="en-US" altLang="zh-CN" dirty="0"/>
              <a:t>. 2017.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739-4FD0-49C0-A6CE-018ADF614E9C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135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828675" y="5761760"/>
            <a:ext cx="1583407" cy="471488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zh-CN" altLang="en-US" dirty="0" smtClean="0"/>
              <a:t>谢谢推广</a:t>
            </a:r>
            <a:r>
              <a:rPr lang="en-US" altLang="zh-CN" dirty="0" smtClean="0"/>
              <a:t>!</a:t>
            </a:r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25" y="1682544"/>
            <a:ext cx="3137640" cy="4320000"/>
          </a:xfrm>
          <a:prstGeom prst="rect">
            <a:avLst/>
          </a:prstGeom>
        </p:spPr>
      </p:pic>
      <p:sp>
        <p:nvSpPr>
          <p:cNvPr id="11" name="内容占位符 2"/>
          <p:cNvSpPr txBox="1">
            <a:spLocks/>
          </p:cNvSpPr>
          <p:nvPr/>
        </p:nvSpPr>
        <p:spPr>
          <a:xfrm>
            <a:off x="461964" y="3114675"/>
            <a:ext cx="4447272" cy="2523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"/>
              <a:defRPr lang="zh-CN" altLang="en-US" sz="2800" b="1" i="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1pPr>
            <a:lvl2pPr marL="54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"/>
              <a:defRPr lang="zh-CN" altLang="en-US" sz="2600" b="1" i="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2pPr>
            <a:lvl3pPr marL="809625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"/>
              <a:defRPr lang="zh-CN" altLang="en-US" sz="2500" b="1" i="0" kern="1200" baseline="0">
                <a:solidFill>
                  <a:srgbClr val="64326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3pPr>
            <a:lvl4pPr marL="1162050" indent="-352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"/>
              <a:defRPr lang="zh-CN" altLang="en-US" sz="2400" b="1" i="0" kern="1200" baseline="0">
                <a:solidFill>
                  <a:srgbClr val="96003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4pPr>
            <a:lvl5pPr marL="1438275" indent="-36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"/>
              <a:defRPr lang="en-US" altLang="en-US" sz="2400" b="1" i="0" kern="1200" baseline="0">
                <a:solidFill>
                  <a:srgbClr val="6432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j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最全面</a:t>
            </a:r>
            <a:r>
              <a:rPr lang="zh-CN" altLang="en-US" dirty="0">
                <a:solidFill>
                  <a:srgbClr val="0000FF"/>
                </a:solidFill>
              </a:rPr>
              <a:t>的</a:t>
            </a:r>
            <a:r>
              <a:rPr lang="en-US" altLang="zh-CN" dirty="0">
                <a:solidFill>
                  <a:srgbClr val="0000FF"/>
                </a:solidFill>
              </a:rPr>
              <a:t>C</a:t>
            </a:r>
            <a:r>
              <a:rPr lang="zh-CN" altLang="en-US" dirty="0">
                <a:solidFill>
                  <a:srgbClr val="0000FF"/>
                </a:solidFill>
              </a:rPr>
              <a:t>程序设计教程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系统全面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重点突出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编程规范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简洁易懂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3028950" y="4701898"/>
            <a:ext cx="2043376" cy="1531350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>
              <a:lnSpc>
                <a:spcPct val="95000"/>
              </a:lnSpc>
            </a:pPr>
            <a:r>
              <a:rPr lang="zh-CN" altLang="en-US" dirty="0"/>
              <a:t>对</a:t>
            </a:r>
            <a:r>
              <a:rPr lang="en-US" altLang="zh-CN" dirty="0"/>
              <a:t>C</a:t>
            </a:r>
            <a:r>
              <a:rPr lang="zh-CN" altLang="en-US" dirty="0"/>
              <a:t>语言系统函数的解释很齐全，比在线帮助还全面。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2950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雍俊海编写过的部分书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963" y="1614489"/>
            <a:ext cx="8220075" cy="92868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雍俊海</a:t>
            </a:r>
            <a:r>
              <a:rPr lang="en-US" altLang="zh-CN" dirty="0"/>
              <a:t>. </a:t>
            </a:r>
            <a:r>
              <a:rPr lang="zh-CN" altLang="en-US" dirty="0"/>
              <a:t>计算机动画算法与编程基础</a:t>
            </a:r>
            <a:r>
              <a:rPr lang="en-US" altLang="zh-CN" dirty="0"/>
              <a:t>. </a:t>
            </a:r>
            <a:r>
              <a:rPr lang="zh-CN" altLang="en-US" dirty="0"/>
              <a:t>北京</a:t>
            </a:r>
            <a:r>
              <a:rPr lang="en-US" altLang="zh-CN" dirty="0"/>
              <a:t>: </a:t>
            </a:r>
            <a:r>
              <a:rPr lang="zh-CN" altLang="en-US" dirty="0"/>
              <a:t>清华大学出版社</a:t>
            </a:r>
            <a:r>
              <a:rPr lang="en-US" altLang="zh-CN" dirty="0"/>
              <a:t>. 2008</a:t>
            </a:r>
            <a:r>
              <a:rPr lang="en-US" altLang="zh-CN" dirty="0" smtClean="0"/>
              <a:t>.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079A-957A-4423-8196-9C26428B1705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136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1479550" y="2565400"/>
            <a:ext cx="6184900" cy="3633788"/>
            <a:chOff x="793" y="1616"/>
            <a:chExt cx="3896" cy="2289"/>
          </a:xfrm>
        </p:grpSpPr>
        <p:pic>
          <p:nvPicPr>
            <p:cNvPr id="8" name="Picture 6" descr="ca_disk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" y="1794"/>
              <a:ext cx="1918" cy="1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7" descr="ca_cov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1" y="1616"/>
              <a:ext cx="1628" cy="2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828675" y="5761760"/>
            <a:ext cx="1583407" cy="471488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zh-CN" altLang="en-US" dirty="0" smtClean="0"/>
              <a:t>谢谢推广</a:t>
            </a:r>
            <a:r>
              <a:rPr lang="en-US" altLang="zh-CN" dirty="0" smtClean="0"/>
              <a:t>!</a:t>
            </a:r>
            <a:endParaRPr lang="en-US" altLang="zh-CN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7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雍俊海编写过的部分书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963" y="1471614"/>
            <a:ext cx="8220075" cy="947736"/>
          </a:xfrm>
        </p:spPr>
        <p:txBody>
          <a:bodyPr/>
          <a:lstStyle/>
          <a:p>
            <a:r>
              <a:rPr lang="zh-CN" altLang="en-US" dirty="0"/>
              <a:t>雍俊海</a:t>
            </a:r>
            <a:r>
              <a:rPr lang="en-US" altLang="zh-CN" dirty="0"/>
              <a:t>. Java</a:t>
            </a:r>
            <a:r>
              <a:rPr lang="zh-CN" altLang="en-US" dirty="0"/>
              <a:t>程序设计</a:t>
            </a:r>
            <a:r>
              <a:rPr lang="en-US" altLang="zh-CN" dirty="0"/>
              <a:t>(</a:t>
            </a: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版</a:t>
            </a:r>
            <a:r>
              <a:rPr lang="en-US" altLang="zh-CN" dirty="0"/>
              <a:t>). </a:t>
            </a:r>
            <a:r>
              <a:rPr lang="zh-CN" altLang="en-US" dirty="0"/>
              <a:t>北京</a:t>
            </a:r>
            <a:r>
              <a:rPr lang="en-US" altLang="zh-CN" dirty="0"/>
              <a:t>: </a:t>
            </a:r>
            <a:r>
              <a:rPr lang="zh-CN" altLang="en-US" dirty="0"/>
              <a:t>清华大学出版社</a:t>
            </a:r>
            <a:r>
              <a:rPr lang="en-US" altLang="zh-CN" dirty="0"/>
              <a:t>, 2014</a:t>
            </a:r>
            <a:r>
              <a:rPr lang="en-US" altLang="zh-CN" dirty="0" smtClean="0"/>
              <a:t>.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EF8E0-77F5-4EA4-9526-207DC895AA37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137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" name="Picture 5" descr="Java程序设计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3" y="2420938"/>
            <a:ext cx="2732087" cy="377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28675" y="5761760"/>
            <a:ext cx="1583407" cy="471488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zh-CN" altLang="en-US" dirty="0" smtClean="0"/>
              <a:t>谢谢推广</a:t>
            </a:r>
            <a:r>
              <a:rPr lang="en-US" altLang="zh-CN" dirty="0" smtClean="0"/>
              <a:t>!</a:t>
            </a:r>
            <a:endParaRPr lang="en-US" altLang="zh-CN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7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雍俊海编写过的部分书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963" y="1462089"/>
            <a:ext cx="8220075" cy="947736"/>
          </a:xfrm>
        </p:spPr>
        <p:txBody>
          <a:bodyPr/>
          <a:lstStyle/>
          <a:p>
            <a:r>
              <a:rPr lang="zh-CN" altLang="en-US" dirty="0"/>
              <a:t>雍俊海</a:t>
            </a:r>
            <a:r>
              <a:rPr lang="en-US" altLang="zh-CN" dirty="0"/>
              <a:t>. Java</a:t>
            </a:r>
            <a:r>
              <a:rPr lang="zh-CN" altLang="en-US" dirty="0"/>
              <a:t>程序设计教程（第</a:t>
            </a:r>
            <a:r>
              <a:rPr lang="en-US" altLang="zh-CN" dirty="0"/>
              <a:t>3</a:t>
            </a:r>
            <a:r>
              <a:rPr lang="zh-CN" altLang="en-US" dirty="0"/>
              <a:t>版）</a:t>
            </a:r>
            <a:r>
              <a:rPr lang="en-US" altLang="zh-CN" dirty="0"/>
              <a:t>. </a:t>
            </a:r>
            <a:r>
              <a:rPr lang="zh-CN" altLang="en-US" dirty="0"/>
              <a:t>北京</a:t>
            </a:r>
            <a:r>
              <a:rPr lang="en-US" altLang="zh-CN" dirty="0"/>
              <a:t>: </a:t>
            </a:r>
            <a:r>
              <a:rPr lang="zh-CN" altLang="en-US" dirty="0"/>
              <a:t>清华大学出版社</a:t>
            </a:r>
            <a:r>
              <a:rPr lang="en-US" altLang="zh-CN" dirty="0"/>
              <a:t>, 2014.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F345B-3028-42DA-8509-7EC9B03DDE6A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138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68350" y="3321050"/>
            <a:ext cx="4032250" cy="430213"/>
          </a:xfrm>
          <a:prstGeom prst="wedgeRectCallout">
            <a:avLst>
              <a:gd name="adj1" fmla="val 66380"/>
              <a:gd name="adj2" fmla="val 8301"/>
            </a:avLst>
          </a:prstGeom>
          <a:solidFill>
            <a:srgbClr val="C0C0C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0" tIns="36000" rIns="180000" bIns="36000" anchor="ctr" anchorCtr="1"/>
          <a:lstStyle>
            <a:lvl1pPr marL="261938" indent="-2619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普通高等教育精品教材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68350" y="4398963"/>
            <a:ext cx="4032250" cy="792162"/>
          </a:xfrm>
          <a:prstGeom prst="wedgeRectCallout">
            <a:avLst>
              <a:gd name="adj1" fmla="val 66931"/>
              <a:gd name="adj2" fmla="val 676"/>
            </a:avLst>
          </a:prstGeom>
          <a:solidFill>
            <a:srgbClr val="C0C0C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0" tIns="36000" rIns="180000" bIns="36000" anchor="ctr" anchorCtr="1"/>
          <a:lstStyle>
            <a:lvl1pPr marL="261938" indent="-2619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普通高等教育“十二五”国家级规划教材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68350" y="3859213"/>
            <a:ext cx="4032250" cy="431800"/>
          </a:xfrm>
          <a:prstGeom prst="wedgeRectCallout">
            <a:avLst>
              <a:gd name="adj1" fmla="val 66495"/>
              <a:gd name="adj2" fmla="val 13727"/>
            </a:avLst>
          </a:prstGeom>
          <a:solidFill>
            <a:srgbClr val="C0C0C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0" tIns="36000" rIns="180000" bIns="36000" anchor="ctr" anchorCtr="1"/>
          <a:lstStyle>
            <a:lvl1pPr marL="261938" indent="-2619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北京高等教育精品教材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768350" y="2420938"/>
            <a:ext cx="4032250" cy="792162"/>
          </a:xfrm>
          <a:prstGeom prst="wedgeRectCallout">
            <a:avLst>
              <a:gd name="adj1" fmla="val 65708"/>
              <a:gd name="adj2" fmla="val -10120"/>
            </a:avLst>
          </a:prstGeom>
          <a:solidFill>
            <a:srgbClr val="C0C0C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0" tIns="36000" rIns="180000" bIns="36000" anchor="ctr" anchorCtr="1"/>
          <a:lstStyle>
            <a:lvl1pPr marL="261938" indent="-2619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ea typeface="楷体_GB2312" pitchFamily="49" charset="-122"/>
              </a:rPr>
              <a:t>首届中国大学出版社图书奖一等奖</a:t>
            </a: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768350" y="5300663"/>
            <a:ext cx="4032250" cy="792162"/>
          </a:xfrm>
          <a:prstGeom prst="wedgeRectCallout">
            <a:avLst>
              <a:gd name="adj1" fmla="val 66931"/>
              <a:gd name="adj2" fmla="val 704"/>
            </a:avLst>
          </a:prstGeom>
          <a:solidFill>
            <a:srgbClr val="C0C0C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0" tIns="36000" rIns="180000" bIns="36000" anchor="ctr" anchorCtr="1"/>
          <a:lstStyle>
            <a:lvl1pPr marL="261938" indent="-2619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rPr>
              <a:t>普通高等教育“十一五”国家级规划教材</a:t>
            </a:r>
          </a:p>
        </p:txBody>
      </p:sp>
      <p:pic>
        <p:nvPicPr>
          <p:cNvPr id="13" name="Picture 10" descr="Java程序设计教程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325" y="2349500"/>
            <a:ext cx="2767013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7116762" y="5884862"/>
            <a:ext cx="1583407" cy="471488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zh-CN" altLang="en-US" dirty="0" smtClean="0"/>
              <a:t>谢谢推广</a:t>
            </a:r>
            <a:r>
              <a:rPr lang="en-US" altLang="zh-CN" dirty="0" smtClean="0"/>
              <a:t>!</a:t>
            </a:r>
            <a:endParaRPr lang="en-US" altLang="zh-CN" dirty="0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53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雍俊海编写过的部分书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964" y="1552575"/>
            <a:ext cx="4376736" cy="480377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雍俊海</a:t>
            </a:r>
            <a:r>
              <a:rPr lang="en-US" altLang="zh-CN" dirty="0" smtClean="0"/>
              <a:t>.  《Java</a:t>
            </a:r>
            <a:r>
              <a:rPr lang="zh-CN" altLang="en-US" dirty="0"/>
              <a:t>程序设计习题集（含参考答案）</a:t>
            </a:r>
            <a:r>
              <a:rPr lang="en-US" altLang="zh-CN" dirty="0" smtClean="0"/>
              <a:t>》.</a:t>
            </a:r>
            <a:r>
              <a:rPr lang="zh-CN" altLang="en-US" dirty="0" smtClean="0"/>
              <a:t>清华大学出版社</a:t>
            </a:r>
            <a:r>
              <a:rPr lang="en-US" altLang="zh-CN" dirty="0" smtClean="0"/>
              <a:t>, </a:t>
            </a:r>
            <a:r>
              <a:rPr lang="en-US" altLang="zh-CN" dirty="0"/>
              <a:t>2006.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4FEE9-B50D-4D69-9CC8-1D757CD22D1B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139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8" name="Picture 5" descr="C1_习题集封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828800"/>
            <a:ext cx="3175000" cy="443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828675" y="5761760"/>
            <a:ext cx="1583407" cy="471488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zh-CN" altLang="en-US" dirty="0" smtClean="0"/>
              <a:t>谢谢推广</a:t>
            </a:r>
            <a:r>
              <a:rPr lang="en-US" altLang="zh-CN" dirty="0" smtClean="0"/>
              <a:t>!</a:t>
            </a:r>
            <a:endParaRPr lang="en-US" altLang="zh-CN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63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在参数设置对话框</a:t>
            </a:r>
            <a:r>
              <a:rPr lang="zh-CN" altLang="en-US" dirty="0"/>
              <a:t>中编辑框的</a:t>
            </a:r>
            <a:r>
              <a:rPr lang="en-US" altLang="zh-CN" dirty="0"/>
              <a:t>ID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平移坐标</a:t>
            </a:r>
            <a:r>
              <a:rPr lang="en-US" altLang="zh-CN" dirty="0"/>
              <a:t>x: </a:t>
            </a:r>
            <a:r>
              <a:rPr lang="en-US" altLang="zh-CN" dirty="0" err="1"/>
              <a:t>IDC_TranslationX</a:t>
            </a:r>
            <a:endParaRPr lang="en-US" altLang="zh-CN" dirty="0"/>
          </a:p>
          <a:p>
            <a:r>
              <a:rPr lang="zh-CN" altLang="en-US" dirty="0"/>
              <a:t>平移坐标</a:t>
            </a:r>
            <a:r>
              <a:rPr lang="en-US" altLang="zh-CN" dirty="0"/>
              <a:t>y: </a:t>
            </a:r>
            <a:r>
              <a:rPr lang="en-US" altLang="zh-CN" dirty="0" err="1"/>
              <a:t>IDC_TranslationY</a:t>
            </a:r>
            <a:endParaRPr lang="en-US" altLang="zh-CN" dirty="0"/>
          </a:p>
          <a:p>
            <a:r>
              <a:rPr lang="zh-CN" altLang="en-US" dirty="0"/>
              <a:t>缩放比例</a:t>
            </a:r>
            <a:r>
              <a:rPr lang="en-US" altLang="zh-CN" dirty="0"/>
              <a:t>:   </a:t>
            </a:r>
            <a:r>
              <a:rPr lang="en-US" altLang="zh-CN" dirty="0" err="1"/>
              <a:t>IDC_Scale</a:t>
            </a:r>
            <a:endParaRPr lang="en-US" altLang="zh-CN" dirty="0"/>
          </a:p>
          <a:p>
            <a:r>
              <a:rPr lang="zh-CN" altLang="en-US" dirty="0"/>
              <a:t>随机数界定值</a:t>
            </a:r>
            <a:r>
              <a:rPr lang="en-US" altLang="zh-CN" dirty="0"/>
              <a:t>: </a:t>
            </a:r>
            <a:r>
              <a:rPr lang="en-US" altLang="zh-CN" dirty="0" err="1"/>
              <a:t>IDC_Random</a:t>
            </a:r>
            <a:endParaRPr lang="en-US" altLang="zh-CN" dirty="0"/>
          </a:p>
          <a:p>
            <a:r>
              <a:rPr lang="zh-CN" altLang="en-US" dirty="0"/>
              <a:t>最大允许点数</a:t>
            </a:r>
            <a:r>
              <a:rPr lang="en-US" altLang="zh-CN" dirty="0"/>
              <a:t>: </a:t>
            </a:r>
            <a:r>
              <a:rPr lang="en-US" altLang="zh-CN" dirty="0" err="1"/>
              <a:t>IDC_Number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1214A-8007-4650-8EDC-C23A8A8B800F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60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5"/>
            <a:ext cx="9143999" cy="6854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8649" y="4860926"/>
            <a:ext cx="2390775" cy="1325563"/>
          </a:xfrm>
        </p:spPr>
        <p:txBody>
          <a:bodyPr>
            <a:normAutofit/>
          </a:bodyPr>
          <a:lstStyle/>
          <a:p>
            <a:r>
              <a:rPr lang="zh-CN" altLang="en-US" sz="4800" dirty="0" smtClean="0"/>
              <a:t>谢谢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8639" y="1890714"/>
            <a:ext cx="2309812" cy="566736"/>
          </a:xfrm>
        </p:spPr>
        <p:txBody>
          <a:bodyPr/>
          <a:lstStyle/>
          <a:p>
            <a:r>
              <a:rPr lang="zh-CN" altLang="en-US" dirty="0"/>
              <a:t>请多</a:t>
            </a:r>
            <a:r>
              <a:rPr lang="zh-CN" altLang="en-US" dirty="0" smtClean="0"/>
              <a:t>指教。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B256-D6D7-46C0-9BA7-27262FCA53F0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140</a:t>
            </a:fld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904874" y="5529261"/>
            <a:ext cx="2352676" cy="438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-36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3200" b="1" i="0" kern="1200" baseline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720000" indent="-36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 sz="2800" b="1" i="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080000" indent="-3429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"/>
              <a:defRPr sz="2400" b="1" i="0" kern="1200" baseline="0">
                <a:solidFill>
                  <a:srgbClr val="64326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440000" indent="-36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"/>
              <a:defRPr sz="2400" b="1" i="0" kern="1200" baseline="0">
                <a:solidFill>
                  <a:srgbClr val="96003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"/>
              <a:defRPr sz="2400" b="1" i="0" kern="1200" baseline="0">
                <a:solidFill>
                  <a:srgbClr val="6432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zh-CN" altLang="en-US" dirty="0" smtClean="0"/>
              <a:t>请帮忙广为宣传</a:t>
            </a:r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38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准备添加新对话框类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9" name="Picture 4" descr="第08章_MFC包围圆_06创建类菜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" y="1125538"/>
            <a:ext cx="8997950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5"/>
          <p:cNvSpPr>
            <a:spLocks/>
          </p:cNvSpPr>
          <p:nvPr/>
        </p:nvSpPr>
        <p:spPr bwMode="auto">
          <a:xfrm>
            <a:off x="539750" y="1916113"/>
            <a:ext cx="2808288" cy="935037"/>
          </a:xfrm>
          <a:prstGeom prst="borderCallout2">
            <a:avLst>
              <a:gd name="adj1" fmla="val 12222"/>
              <a:gd name="adj2" fmla="val 102713"/>
              <a:gd name="adj3" fmla="val 12222"/>
              <a:gd name="adj4" fmla="val 115713"/>
              <a:gd name="adj5" fmla="val -48727"/>
              <a:gd name="adj6" fmla="val 126514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1: </a:t>
            </a:r>
            <a:r>
              <a:rPr lang="zh-CN" altLang="en-US" sz="2400" i="0">
                <a:ea typeface="楷体_GB2312" pitchFamily="49" charset="-122"/>
              </a:rPr>
              <a:t>在对话框上方单击鼠标右键</a:t>
            </a:r>
          </a:p>
        </p:txBody>
      </p:sp>
      <p:sp>
        <p:nvSpPr>
          <p:cNvPr id="11" name="AutoShape 6"/>
          <p:cNvSpPr>
            <a:spLocks/>
          </p:cNvSpPr>
          <p:nvPr/>
        </p:nvSpPr>
        <p:spPr bwMode="auto">
          <a:xfrm>
            <a:off x="2195513" y="4797425"/>
            <a:ext cx="2449512" cy="935038"/>
          </a:xfrm>
          <a:prstGeom prst="borderCallout2">
            <a:avLst>
              <a:gd name="adj1" fmla="val 12222"/>
              <a:gd name="adj2" fmla="val 96824"/>
              <a:gd name="adj3" fmla="val 12222"/>
              <a:gd name="adj4" fmla="val 96824"/>
              <a:gd name="adj5" fmla="val -121903"/>
              <a:gd name="adj6" fmla="val 96824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2: </a:t>
            </a:r>
            <a:r>
              <a:rPr lang="zh-CN" altLang="en-US" sz="2400" i="0">
                <a:ea typeface="楷体_GB2312" pitchFamily="49" charset="-122"/>
              </a:rPr>
              <a:t>单击右键菜单“添加类”</a:t>
            </a:r>
          </a:p>
        </p:txBody>
      </p:sp>
    </p:spTree>
    <p:extLst>
      <p:ext uri="{BB962C8B-B14F-4D97-AF65-F5344CB8AC3E}">
        <p14:creationId xmlns:p14="http://schemas.microsoft.com/office/powerpoint/2010/main" val="244023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添加新对话框类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4" descr="第08章_MFC包围圆_06创建对话框类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8" y="1055688"/>
            <a:ext cx="6586537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/>
          <p:cNvSpPr>
            <a:spLocks/>
          </p:cNvSpPr>
          <p:nvPr/>
        </p:nvSpPr>
        <p:spPr bwMode="auto">
          <a:xfrm>
            <a:off x="3345366" y="1557338"/>
            <a:ext cx="4819147" cy="468312"/>
          </a:xfrm>
          <a:prstGeom prst="borderCallout2">
            <a:avLst>
              <a:gd name="adj1" fmla="val 24407"/>
              <a:gd name="adj2" fmla="val -2949"/>
              <a:gd name="adj3" fmla="val 19645"/>
              <a:gd name="adj4" fmla="val -16580"/>
              <a:gd name="adj5" fmla="val 169525"/>
              <a:gd name="adj6" fmla="val 738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输入类</a:t>
            </a:r>
            <a:r>
              <a:rPr lang="zh-CN" altLang="en-US" sz="2400" i="0" dirty="0" smtClean="0">
                <a:ea typeface="楷体_GB2312" pitchFamily="49" charset="-122"/>
              </a:rPr>
              <a:t>名</a:t>
            </a:r>
            <a:r>
              <a:rPr lang="en-US" altLang="zh-CN" sz="2400" i="0" dirty="0" err="1" smtClean="0">
                <a:ea typeface="楷体_GB2312" pitchFamily="49" charset="-122"/>
              </a:rPr>
              <a:t>C</a:t>
            </a:r>
            <a:r>
              <a:rPr lang="en-US" altLang="zh-CN" sz="2400" dirty="0" err="1" smtClean="0">
                <a:ea typeface="楷体_GB2312" pitchFamily="49" charset="-122"/>
              </a:rPr>
              <a:t>DialogOptions</a:t>
            </a:r>
            <a:endParaRPr lang="zh-CN" altLang="en-US" sz="2400" i="0" dirty="0">
              <a:ea typeface="楷体_GB2312" pitchFamily="49" charset="-122"/>
            </a:endParaRP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2987675" y="5157788"/>
            <a:ext cx="2728913" cy="468312"/>
          </a:xfrm>
          <a:prstGeom prst="borderCallout2">
            <a:avLst>
              <a:gd name="adj1" fmla="val 24407"/>
              <a:gd name="adj2" fmla="val 102792"/>
              <a:gd name="adj3" fmla="val 24407"/>
              <a:gd name="adj4" fmla="val 131412"/>
              <a:gd name="adj5" fmla="val 150171"/>
              <a:gd name="adj6" fmla="val 142875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2: </a:t>
            </a:r>
            <a:r>
              <a:rPr lang="zh-CN" altLang="en-US" sz="2400" i="0">
                <a:ea typeface="楷体_GB2312" pitchFamily="49" charset="-122"/>
              </a:rPr>
              <a:t>单击“完成”</a:t>
            </a:r>
          </a:p>
        </p:txBody>
      </p:sp>
    </p:spTree>
    <p:extLst>
      <p:ext uri="{BB962C8B-B14F-4D97-AF65-F5344CB8AC3E}">
        <p14:creationId xmlns:p14="http://schemas.microsoft.com/office/powerpoint/2010/main" val="27534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792161"/>
          </a:xfrm>
        </p:spPr>
        <p:txBody>
          <a:bodyPr/>
          <a:lstStyle/>
          <a:p>
            <a:r>
              <a:rPr lang="zh-CN" altLang="en-US" dirty="0"/>
              <a:t>给对话框类添加新</a:t>
            </a:r>
            <a:r>
              <a:rPr lang="zh-CN" altLang="en-US" dirty="0" smtClean="0"/>
              <a:t>变量</a:t>
            </a:r>
            <a:r>
              <a:rPr lang="en-US" altLang="zh-CN" dirty="0" smtClean="0"/>
              <a:t>: </a:t>
            </a:r>
            <a:r>
              <a:rPr lang="zh-CN" altLang="en-US" dirty="0" smtClean="0"/>
              <a:t>类向导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793488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9" y="856044"/>
            <a:ext cx="3500732" cy="5439600"/>
          </a:xfrm>
          <a:prstGeom prst="rect">
            <a:avLst/>
          </a:prstGeom>
        </p:spPr>
      </p:pic>
      <p:sp>
        <p:nvSpPr>
          <p:cNvPr id="9" name="AutoShape 5"/>
          <p:cNvSpPr>
            <a:spLocks/>
          </p:cNvSpPr>
          <p:nvPr/>
        </p:nvSpPr>
        <p:spPr bwMode="auto">
          <a:xfrm>
            <a:off x="2511271" y="1695681"/>
            <a:ext cx="6427788" cy="935038"/>
          </a:xfrm>
          <a:prstGeom prst="borderCallout2">
            <a:avLst>
              <a:gd name="adj1" fmla="val 12222"/>
              <a:gd name="adj2" fmla="val -1185"/>
              <a:gd name="adj3" fmla="val 12222"/>
              <a:gd name="adj4" fmla="val -21931"/>
              <a:gd name="adj5" fmla="val 56310"/>
              <a:gd name="adj6" fmla="val -27329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2: </a:t>
            </a:r>
            <a:r>
              <a:rPr lang="zh-CN" altLang="en-US" sz="2400" i="0">
                <a:ea typeface="楷体_GB2312" pitchFamily="49" charset="-122"/>
              </a:rPr>
              <a:t>单击“</a:t>
            </a:r>
            <a:r>
              <a:rPr lang="en-US" altLang="zh-CN" sz="2400" i="0">
                <a:ea typeface="楷体_GB2312" pitchFamily="49" charset="-122"/>
              </a:rPr>
              <a:t>+”</a:t>
            </a:r>
            <a:r>
              <a:rPr lang="zh-CN" altLang="en-US" sz="2400" i="0">
                <a:ea typeface="楷体_GB2312" pitchFamily="49" charset="-122"/>
              </a:rPr>
              <a:t>符号展开各个相关项，找到对话框类，并在该对话框类上方单击鼠标右键</a:t>
            </a: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4081309" y="989244"/>
            <a:ext cx="4857750" cy="539750"/>
          </a:xfrm>
          <a:prstGeom prst="borderCallout3">
            <a:avLst>
              <a:gd name="adj1" fmla="val 21176"/>
              <a:gd name="adj2" fmla="val -1569"/>
              <a:gd name="adj3" fmla="val 21176"/>
              <a:gd name="adj4" fmla="val -79935"/>
              <a:gd name="adj5" fmla="val 722060"/>
              <a:gd name="adj6" fmla="val -79935"/>
              <a:gd name="adj7" fmla="val 925468"/>
              <a:gd name="adj8" fmla="val -55068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选中“类视图”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5108421" y="5165956"/>
            <a:ext cx="3830638" cy="935038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通过菜单“视图”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“类视图”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: 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可以打开“类视图”</a:t>
            </a:r>
          </a:p>
        </p:txBody>
      </p:sp>
      <p:sp>
        <p:nvSpPr>
          <p:cNvPr id="12" name="AutoShape 7"/>
          <p:cNvSpPr>
            <a:spLocks/>
          </p:cNvSpPr>
          <p:nvPr/>
        </p:nvSpPr>
        <p:spPr bwMode="auto">
          <a:xfrm>
            <a:off x="5360834" y="4026016"/>
            <a:ext cx="3578225" cy="935037"/>
          </a:xfrm>
          <a:prstGeom prst="borderCallout3">
            <a:avLst>
              <a:gd name="adj1" fmla="val 94511"/>
              <a:gd name="adj2" fmla="val -150"/>
              <a:gd name="adj3" fmla="val 94511"/>
              <a:gd name="adj4" fmla="val -5497"/>
              <a:gd name="adj5" fmla="val 93482"/>
              <a:gd name="adj6" fmla="val -22855"/>
              <a:gd name="adj7" fmla="val 69810"/>
              <a:gd name="adj8" fmla="val -39809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 smtClean="0">
                <a:ea typeface="楷体_GB2312" pitchFamily="49" charset="-122"/>
              </a:rPr>
              <a:t>步骤</a:t>
            </a:r>
            <a:r>
              <a:rPr lang="en-US" altLang="zh-CN" sz="2400" i="0" dirty="0" smtClean="0">
                <a:ea typeface="楷体_GB2312" pitchFamily="49" charset="-122"/>
              </a:rPr>
              <a:t>4: </a:t>
            </a:r>
            <a:r>
              <a:rPr lang="zh-CN" altLang="en-US" sz="2400" i="0" dirty="0">
                <a:ea typeface="楷体_GB2312" pitchFamily="49" charset="-122"/>
              </a:rPr>
              <a:t>单击右键菜单</a:t>
            </a:r>
            <a:r>
              <a:rPr lang="zh-CN" altLang="en-US" sz="2400" i="0" dirty="0" smtClean="0">
                <a:ea typeface="楷体_GB2312" pitchFamily="49" charset="-122"/>
              </a:rPr>
              <a:t>“类向导”。</a:t>
            </a:r>
            <a:endParaRPr lang="zh-CN" altLang="en-US" sz="2400" i="0" dirty="0">
              <a:ea typeface="楷体_GB2312" pitchFamily="49" charset="-122"/>
            </a:endParaRPr>
          </a:p>
        </p:txBody>
      </p:sp>
      <p:sp>
        <p:nvSpPr>
          <p:cNvPr id="14" name="AutoShape 7"/>
          <p:cNvSpPr>
            <a:spLocks/>
          </p:cNvSpPr>
          <p:nvPr/>
        </p:nvSpPr>
        <p:spPr bwMode="auto">
          <a:xfrm>
            <a:off x="4309910" y="2837892"/>
            <a:ext cx="4629149" cy="857285"/>
          </a:xfrm>
          <a:prstGeom prst="borderCallout2">
            <a:avLst>
              <a:gd name="adj1" fmla="val 6565"/>
              <a:gd name="adj2" fmla="val -203"/>
              <a:gd name="adj3" fmla="val 6049"/>
              <a:gd name="adj4" fmla="val -54765"/>
              <a:gd name="adj5" fmla="val 79505"/>
              <a:gd name="adj6" fmla="val -54646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3: </a:t>
            </a:r>
            <a:r>
              <a:rPr lang="zh-CN" altLang="en-US" sz="2400" i="0" dirty="0" smtClean="0">
                <a:ea typeface="楷体_GB2312" pitchFamily="49" charset="-122"/>
              </a:rPr>
              <a:t>在</a:t>
            </a:r>
            <a:r>
              <a:rPr lang="en-US" altLang="zh-CN" sz="2400" dirty="0" err="1">
                <a:ea typeface="楷体_GB2312" pitchFamily="49" charset="-122"/>
              </a:rPr>
              <a:t>CDialogOptions</a:t>
            </a:r>
            <a:r>
              <a:rPr lang="zh-CN" altLang="en-US" sz="2400" i="0" dirty="0" smtClean="0">
                <a:ea typeface="楷体_GB2312" pitchFamily="49" charset="-122"/>
              </a:rPr>
              <a:t>类</a:t>
            </a:r>
            <a:r>
              <a:rPr lang="zh-CN" altLang="en-US" sz="2400" i="0" dirty="0">
                <a:ea typeface="楷体_GB2312" pitchFamily="49" charset="-122"/>
              </a:rPr>
              <a:t>上方单击鼠标</a:t>
            </a:r>
            <a:r>
              <a:rPr lang="zh-CN" altLang="en-US" sz="2400" i="0" dirty="0" smtClean="0">
                <a:ea typeface="楷体_GB2312" pitchFamily="49" charset="-122"/>
              </a:rPr>
              <a:t>右键。</a:t>
            </a:r>
            <a:endParaRPr lang="zh-CN" altLang="en-US" sz="2400" i="0" dirty="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72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792161"/>
          </a:xfrm>
        </p:spPr>
        <p:txBody>
          <a:bodyPr/>
          <a:lstStyle/>
          <a:p>
            <a:r>
              <a:rPr lang="zh-CN" altLang="en-US" dirty="0"/>
              <a:t>给对话框类添加新</a:t>
            </a:r>
            <a:r>
              <a:rPr lang="zh-CN" altLang="en-US" dirty="0" smtClean="0"/>
              <a:t>变量</a:t>
            </a:r>
            <a:r>
              <a:rPr lang="en-US" altLang="zh-CN" dirty="0" smtClean="0"/>
              <a:t>: </a:t>
            </a:r>
            <a:r>
              <a:rPr lang="zh-CN" altLang="en-US" dirty="0" smtClean="0"/>
              <a:t>成员变量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793488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2" y="856044"/>
            <a:ext cx="6802171" cy="5439600"/>
          </a:xfrm>
          <a:prstGeom prst="rect">
            <a:avLst/>
          </a:prstGeom>
        </p:spPr>
      </p:pic>
      <p:sp>
        <p:nvSpPr>
          <p:cNvPr id="9" name="AutoShape 5"/>
          <p:cNvSpPr>
            <a:spLocks/>
          </p:cNvSpPr>
          <p:nvPr/>
        </p:nvSpPr>
        <p:spPr bwMode="auto">
          <a:xfrm>
            <a:off x="3573020" y="1284826"/>
            <a:ext cx="4692417" cy="522726"/>
          </a:xfrm>
          <a:prstGeom prst="borderCallout2">
            <a:avLst>
              <a:gd name="adj1" fmla="val 12222"/>
              <a:gd name="adj2" fmla="val -1185"/>
              <a:gd name="adj3" fmla="val 12222"/>
              <a:gd name="adj4" fmla="val -10287"/>
              <a:gd name="adj5" fmla="val 277986"/>
              <a:gd name="adj6" fmla="val -26281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 smtClean="0">
                <a:ea typeface="楷体_GB2312" pitchFamily="49" charset="-122"/>
              </a:rPr>
              <a:t>步骤</a:t>
            </a:r>
            <a:r>
              <a:rPr lang="en-US" altLang="zh-CN" sz="2400" dirty="0">
                <a:ea typeface="楷体_GB2312" pitchFamily="49" charset="-122"/>
              </a:rPr>
              <a:t>1</a:t>
            </a:r>
            <a:r>
              <a:rPr lang="en-US" altLang="zh-CN" sz="2400" i="0" dirty="0" smtClean="0">
                <a:ea typeface="楷体_GB2312" pitchFamily="49" charset="-122"/>
              </a:rPr>
              <a:t>: </a:t>
            </a:r>
            <a:r>
              <a:rPr lang="zh-CN" altLang="en-US" sz="2400" i="0" dirty="0" smtClean="0">
                <a:ea typeface="楷体_GB2312" pitchFamily="49" charset="-122"/>
              </a:rPr>
              <a:t>选中“成员变量”窗格。</a:t>
            </a:r>
            <a:endParaRPr lang="zh-CN" altLang="en-US" sz="2400" i="0" dirty="0">
              <a:ea typeface="楷体_GB2312" pitchFamily="49" charset="-122"/>
            </a:endParaRPr>
          </a:p>
        </p:txBody>
      </p:sp>
      <p:sp>
        <p:nvSpPr>
          <p:cNvPr id="10" name="AutoShape 7"/>
          <p:cNvSpPr>
            <a:spLocks/>
          </p:cNvSpPr>
          <p:nvPr/>
        </p:nvSpPr>
        <p:spPr bwMode="auto">
          <a:xfrm>
            <a:off x="3504930" y="4752125"/>
            <a:ext cx="5003450" cy="483576"/>
          </a:xfrm>
          <a:prstGeom prst="borderCallout3">
            <a:avLst>
              <a:gd name="adj1" fmla="val -3282"/>
              <a:gd name="adj2" fmla="val 47531"/>
              <a:gd name="adj3" fmla="val -110722"/>
              <a:gd name="adj4" fmla="val 47546"/>
              <a:gd name="adj5" fmla="val -253384"/>
              <a:gd name="adj6" fmla="val 47822"/>
              <a:gd name="adj7" fmla="val -324817"/>
              <a:gd name="adj8" fmla="val 59895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 smtClean="0">
                <a:ea typeface="楷体_GB2312" pitchFamily="49" charset="-122"/>
              </a:rPr>
              <a:t>步骤</a:t>
            </a:r>
            <a:r>
              <a:rPr lang="en-US" altLang="zh-CN" sz="2400" i="0" dirty="0" smtClean="0">
                <a:ea typeface="楷体_GB2312" pitchFamily="49" charset="-122"/>
              </a:rPr>
              <a:t>2: </a:t>
            </a:r>
            <a:r>
              <a:rPr lang="zh-CN" altLang="en-US" sz="2400" i="0" dirty="0" smtClean="0">
                <a:ea typeface="楷体_GB2312" pitchFamily="49" charset="-122"/>
              </a:rPr>
              <a:t>单击按“添加变量”按钮。</a:t>
            </a:r>
            <a:endParaRPr lang="zh-CN" altLang="en-US" sz="2400" i="0" dirty="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916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792161"/>
          </a:xfrm>
        </p:spPr>
        <p:txBody>
          <a:bodyPr/>
          <a:lstStyle/>
          <a:p>
            <a:r>
              <a:rPr lang="zh-CN" altLang="en-US" dirty="0"/>
              <a:t>给对话框类添加新</a:t>
            </a:r>
            <a:r>
              <a:rPr lang="zh-CN" altLang="en-US" dirty="0" smtClean="0"/>
              <a:t>变量</a:t>
            </a:r>
            <a:r>
              <a:rPr lang="en-US" altLang="zh-CN" dirty="0" smtClean="0"/>
              <a:t>: </a:t>
            </a:r>
            <a:r>
              <a:rPr lang="zh-CN" altLang="en-US" dirty="0" smtClean="0"/>
              <a:t>添加变量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793488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22" y="914902"/>
            <a:ext cx="7252800" cy="5439600"/>
          </a:xfrm>
          <a:prstGeom prst="rect">
            <a:avLst/>
          </a:prstGeom>
        </p:spPr>
      </p:pic>
      <p:sp>
        <p:nvSpPr>
          <p:cNvPr id="9" name="AutoShape 7"/>
          <p:cNvSpPr>
            <a:spLocks/>
          </p:cNvSpPr>
          <p:nvPr/>
        </p:nvSpPr>
        <p:spPr bwMode="auto">
          <a:xfrm>
            <a:off x="4130087" y="3711806"/>
            <a:ext cx="4563025" cy="468313"/>
          </a:xfrm>
          <a:prstGeom prst="borderCallout2">
            <a:avLst>
              <a:gd name="adj1" fmla="val 24407"/>
              <a:gd name="adj2" fmla="val -423"/>
              <a:gd name="adj3" fmla="val 24407"/>
              <a:gd name="adj4" fmla="val -10569"/>
              <a:gd name="adj5" fmla="val 96774"/>
              <a:gd name="adj6" fmla="val -2769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i="0" dirty="0" smtClean="0">
                <a:ea typeface="楷体_GB2312" pitchFamily="49" charset="-122"/>
              </a:rPr>
              <a:t>步骤</a:t>
            </a:r>
            <a:r>
              <a:rPr lang="en-US" altLang="zh-CN" sz="2400" i="0" dirty="0" smtClean="0">
                <a:ea typeface="楷体_GB2312" pitchFamily="49" charset="-122"/>
              </a:rPr>
              <a:t>3: </a:t>
            </a:r>
            <a:r>
              <a:rPr lang="zh-CN" altLang="en-US" sz="2400" i="0" dirty="0">
                <a:ea typeface="楷体_GB2312" pitchFamily="49" charset="-122"/>
              </a:rPr>
              <a:t>输入</a:t>
            </a:r>
            <a:r>
              <a:rPr lang="zh-CN" altLang="en-US" sz="2400" i="0" dirty="0" smtClean="0">
                <a:ea typeface="楷体_GB2312" pitchFamily="49" charset="-122"/>
              </a:rPr>
              <a:t>注释</a:t>
            </a:r>
            <a:r>
              <a:rPr lang="en-US" altLang="zh-CN" sz="2400" i="0" dirty="0" smtClean="0">
                <a:ea typeface="楷体_GB2312" pitchFamily="49" charset="-122"/>
              </a:rPr>
              <a:t>:</a:t>
            </a:r>
            <a:r>
              <a:rPr lang="zh-CN" altLang="en-US" sz="2400" dirty="0">
                <a:ea typeface="楷体_GB2312" pitchFamily="49" charset="-122"/>
              </a:rPr>
              <a:t>平移坐标</a:t>
            </a:r>
            <a:r>
              <a:rPr lang="en-US" altLang="zh-CN" sz="2400" dirty="0">
                <a:ea typeface="楷体_GB2312" pitchFamily="49" charset="-122"/>
              </a:rPr>
              <a:t>x</a:t>
            </a:r>
            <a:endParaRPr lang="zh-CN" altLang="en-US" sz="2400" i="0" dirty="0">
              <a:ea typeface="楷体_GB2312" pitchFamily="49" charset="-122"/>
            </a:endParaRPr>
          </a:p>
        </p:txBody>
      </p:sp>
      <p:sp>
        <p:nvSpPr>
          <p:cNvPr id="10" name="AutoShape 8"/>
          <p:cNvSpPr>
            <a:spLocks/>
          </p:cNvSpPr>
          <p:nvPr/>
        </p:nvSpPr>
        <p:spPr bwMode="auto">
          <a:xfrm>
            <a:off x="6172162" y="5151669"/>
            <a:ext cx="2520950" cy="468312"/>
          </a:xfrm>
          <a:prstGeom prst="borderCallout2">
            <a:avLst>
              <a:gd name="adj1" fmla="val 26788"/>
              <a:gd name="adj2" fmla="val -43"/>
              <a:gd name="adj3" fmla="val 24407"/>
              <a:gd name="adj4" fmla="val -12457"/>
              <a:gd name="adj5" fmla="val 147384"/>
              <a:gd name="adj6" fmla="val -5609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 smtClean="0">
                <a:ea typeface="楷体_GB2312" pitchFamily="49" charset="-122"/>
              </a:rPr>
              <a:t>步骤</a:t>
            </a:r>
            <a:r>
              <a:rPr lang="en-US" altLang="zh-CN" sz="2400" i="0" dirty="0" smtClean="0">
                <a:ea typeface="楷体_GB2312" pitchFamily="49" charset="-122"/>
              </a:rPr>
              <a:t>4: </a:t>
            </a:r>
            <a:r>
              <a:rPr lang="zh-CN" altLang="en-US" sz="2400" i="0" dirty="0" smtClean="0">
                <a:ea typeface="楷体_GB2312" pitchFamily="49" charset="-122"/>
              </a:rPr>
              <a:t>单击确定</a:t>
            </a:r>
            <a:endParaRPr lang="zh-CN" altLang="en-US" sz="2400" i="0" dirty="0">
              <a:ea typeface="楷体_GB2312" pitchFamily="49" charset="-122"/>
            </a:endParaRPr>
          </a:p>
        </p:txBody>
      </p:sp>
      <p:sp>
        <p:nvSpPr>
          <p:cNvPr id="11" name="AutoShape 11"/>
          <p:cNvSpPr>
            <a:spLocks/>
          </p:cNvSpPr>
          <p:nvPr/>
        </p:nvSpPr>
        <p:spPr bwMode="auto">
          <a:xfrm>
            <a:off x="3728108" y="1117708"/>
            <a:ext cx="4965004" cy="466092"/>
          </a:xfrm>
          <a:prstGeom prst="borderCallout3">
            <a:avLst>
              <a:gd name="adj1" fmla="val 28970"/>
              <a:gd name="adj2" fmla="val 66"/>
              <a:gd name="adj3" fmla="val 21799"/>
              <a:gd name="adj4" fmla="val -67626"/>
              <a:gd name="adj5" fmla="val 214978"/>
              <a:gd name="adj6" fmla="val -68974"/>
              <a:gd name="adj7" fmla="val 492288"/>
              <a:gd name="adj8" fmla="val -55745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i="0" dirty="0" smtClean="0">
                <a:ea typeface="楷体_GB2312" pitchFamily="49" charset="-122"/>
              </a:rPr>
              <a:t>步骤</a:t>
            </a:r>
            <a:r>
              <a:rPr lang="en-US" altLang="zh-CN" sz="2400" i="0" dirty="0" smtClean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选择变量的</a:t>
            </a:r>
            <a:r>
              <a:rPr lang="zh-CN" altLang="en-US" sz="2400" i="0" dirty="0" smtClean="0">
                <a:ea typeface="楷体_GB2312" pitchFamily="49" charset="-122"/>
              </a:rPr>
              <a:t>数据类型</a:t>
            </a:r>
            <a:r>
              <a:rPr lang="en-US" altLang="zh-CN" sz="2400" dirty="0">
                <a:ea typeface="楷体_GB2312" pitchFamily="49" charset="-122"/>
              </a:rPr>
              <a:t>double</a:t>
            </a:r>
            <a:endParaRPr lang="zh-CN" altLang="en-US" sz="2400" i="0" dirty="0">
              <a:ea typeface="楷体_GB2312" pitchFamily="49" charset="-122"/>
            </a:endParaRPr>
          </a:p>
        </p:txBody>
      </p:sp>
      <p:sp>
        <p:nvSpPr>
          <p:cNvPr id="12" name="AutoShape 12"/>
          <p:cNvSpPr>
            <a:spLocks/>
          </p:cNvSpPr>
          <p:nvPr/>
        </p:nvSpPr>
        <p:spPr bwMode="auto">
          <a:xfrm>
            <a:off x="3728108" y="2523346"/>
            <a:ext cx="4965004" cy="468312"/>
          </a:xfrm>
          <a:prstGeom prst="borderCallout3">
            <a:avLst>
              <a:gd name="adj1" fmla="val 24407"/>
              <a:gd name="adj2" fmla="val -536"/>
              <a:gd name="adj3" fmla="val 24407"/>
              <a:gd name="adj4" fmla="val -8931"/>
              <a:gd name="adj5" fmla="val 23678"/>
              <a:gd name="adj6" fmla="val -13807"/>
              <a:gd name="adj7" fmla="val 25423"/>
              <a:gd name="adj8" fmla="val -23338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i="0" dirty="0" smtClean="0">
                <a:ea typeface="楷体_GB2312" pitchFamily="49" charset="-122"/>
              </a:rPr>
              <a:t>步骤</a:t>
            </a:r>
            <a:r>
              <a:rPr lang="en-US" altLang="zh-CN" sz="2400" i="0" dirty="0" smtClean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输入变量</a:t>
            </a:r>
            <a:r>
              <a:rPr lang="zh-CN" altLang="en-US" sz="2400" i="0" dirty="0" smtClean="0">
                <a:ea typeface="楷体_GB2312" pitchFamily="49" charset="-122"/>
              </a:rPr>
              <a:t>名</a:t>
            </a:r>
            <a:r>
              <a:rPr lang="en-US" altLang="zh-CN" sz="2400" dirty="0" err="1">
                <a:ea typeface="楷体_GB2312" pitchFamily="49" charset="-122"/>
              </a:rPr>
              <a:t>m_translationX</a:t>
            </a:r>
            <a:endParaRPr lang="zh-CN" altLang="en-US" sz="2400" i="0" dirty="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464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面向对象程序设计</a:t>
            </a:r>
            <a:r>
              <a:rPr lang="zh-CN" altLang="en-US" dirty="0" smtClean="0"/>
              <a:t>基础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</a:rPr>
              <a:t>(Fundamentals of Object-Oriented Programming)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1" y="3457576"/>
            <a:ext cx="9134475" cy="26670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5200" dirty="0" smtClean="0">
                <a:ea typeface="隶书" panose="02010509060101010101" pitchFamily="49" charset="-122"/>
              </a:rPr>
              <a:t>雍</a:t>
            </a:r>
            <a:r>
              <a:rPr lang="zh-CN" altLang="en-US" sz="5200" dirty="0">
                <a:ea typeface="隶书" panose="02010509060101010101" pitchFamily="49" charset="-122"/>
              </a:rPr>
              <a:t>俊海</a:t>
            </a:r>
            <a:endParaRPr lang="en-US" altLang="zh-CN" sz="5200" dirty="0">
              <a:ea typeface="隶书" panose="020105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ea typeface="隶书" panose="02010509060101010101" pitchFamily="49" charset="-122"/>
              </a:rPr>
              <a:t>清华大学软件学院</a:t>
            </a:r>
            <a:endParaRPr lang="en-US" altLang="zh-CN" dirty="0">
              <a:ea typeface="隶书" panose="020105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School of Software, Tsinghua University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yongjunhai@tsinghua.org.cn</a:t>
            </a:r>
            <a:endParaRPr lang="zh-CN" altLang="en-US" dirty="0">
              <a:ea typeface="隶书" panose="02010509060101010101" pitchFamily="49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4EC7-A483-44A8-8D9D-E5CF8445A484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43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792161"/>
          </a:xfrm>
        </p:spPr>
        <p:txBody>
          <a:bodyPr/>
          <a:lstStyle/>
          <a:p>
            <a:r>
              <a:rPr lang="zh-CN" altLang="en-US" dirty="0"/>
              <a:t>给对话框类添加新</a:t>
            </a:r>
            <a:r>
              <a:rPr lang="zh-CN" altLang="en-US" dirty="0" smtClean="0"/>
              <a:t>变量</a:t>
            </a:r>
            <a:r>
              <a:rPr lang="en-US" altLang="zh-CN" dirty="0" smtClean="0"/>
              <a:t>:</a:t>
            </a:r>
            <a:r>
              <a:rPr lang="zh-CN" altLang="en-US" dirty="0"/>
              <a:t>添加变量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793488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1172474" y="1369472"/>
            <a:ext cx="6799052" cy="3771240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0" rIns="36000" bIns="0" anchor="ctr"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采用同样的方法，完成添加下面这些变量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:</a:t>
            </a:r>
            <a:endParaRPr kumimoji="1" lang="zh-CN" altLang="en-US" sz="2400" b="1" dirty="0" smtClean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double </a:t>
            </a:r>
            <a:r>
              <a:rPr kumimoji="1" lang="en-US" altLang="zh-CN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m_translationX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(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注释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: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平移坐标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x)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double </a:t>
            </a:r>
            <a:r>
              <a:rPr kumimoji="1" lang="en-US" altLang="zh-CN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m_translationY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(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注释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: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平移坐标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y)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double </a:t>
            </a:r>
            <a:r>
              <a:rPr kumimoji="1" lang="en-US" altLang="zh-CN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m_scale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(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注释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: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缩放比例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double </a:t>
            </a:r>
            <a:r>
              <a:rPr kumimoji="1" lang="en-US" altLang="zh-CN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m_maxRandom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(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注释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: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随机数界定值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zh-CN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int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m_number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(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注释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: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最大允许点数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endParaRPr kumimoji="1" lang="zh-CN" altLang="en-US" sz="2400" b="1" dirty="0" smtClean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601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增加成员变量</a:t>
            </a:r>
            <a:r>
              <a:rPr lang="zh-CN" altLang="en-US" sz="3200" dirty="0" smtClean="0"/>
              <a:t>后</a:t>
            </a:r>
            <a:r>
              <a:rPr lang="en-US" altLang="zh-CN" sz="3200" dirty="0" err="1"/>
              <a:t>CDialogOptions.h</a:t>
            </a:r>
            <a:r>
              <a:rPr lang="zh-CN" altLang="en-US" sz="3200" dirty="0" smtClean="0"/>
              <a:t>新增</a:t>
            </a:r>
            <a:r>
              <a:rPr lang="zh-CN" altLang="en-US" sz="3200" dirty="0"/>
              <a:t>的代码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public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平移坐标</a:t>
            </a:r>
            <a:r>
              <a:rPr lang="en-US" altLang="zh-CN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</a:t>
            </a:r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m_translationX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平移坐标</a:t>
            </a:r>
            <a:r>
              <a:rPr lang="en-US" altLang="zh-CN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y</a:t>
            </a:r>
            <a:endParaRPr lang="en-US" altLang="zh-CN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m_translationY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缩放比例</a:t>
            </a:r>
            <a:endParaRPr lang="zh-CN" altLang="en-US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m_scale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随机数界定值</a:t>
            </a:r>
            <a:endParaRPr lang="zh-CN" altLang="en-US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double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m_maxRandom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最大允许点数</a:t>
            </a:r>
            <a:endParaRPr lang="zh-CN" altLang="en-US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m_number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kumimoji="1" lang="en-US" altLang="zh-CN" kern="0" dirty="0">
              <a:solidFill>
                <a:srgbClr val="000000"/>
              </a:solidFill>
              <a:latin typeface="Times New Roman"/>
              <a:ea typeface="宋体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7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CDialogOptions.cpp: 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dirty="0" smtClean="0"/>
              <a:t>修改</a:t>
            </a:r>
            <a:r>
              <a:rPr lang="en-US" altLang="zh-CN" sz="2800" dirty="0" err="1"/>
              <a:t>CDialogOptions</a:t>
            </a:r>
            <a:r>
              <a:rPr lang="en-US" altLang="zh-CN" sz="2800" dirty="0"/>
              <a:t>::</a:t>
            </a:r>
            <a:r>
              <a:rPr lang="en-US" altLang="zh-CN" sz="2800" dirty="0" err="1"/>
              <a:t>DoDataExchange</a:t>
            </a:r>
            <a:r>
              <a:rPr lang="zh-CN" altLang="en-US" sz="2800" dirty="0" smtClean="0"/>
              <a:t>的函数体代码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2313" y="1457325"/>
            <a:ext cx="8559375" cy="4899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24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CDialogOptions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::</a:t>
            </a:r>
            <a:r>
              <a:rPr lang="en-US" altLang="zh-CN" sz="24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DoDataExchange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24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CDataExchange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en-US" altLang="zh-CN" sz="24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pDX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pPr marL="0" indent="0">
              <a:buNone/>
            </a:pPr>
            <a:r>
              <a:rPr lang="en-US" altLang="zh-CN" sz="2400" dirty="0" smtClean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400" dirty="0" err="1" smtClean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CDialogEx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::</a:t>
            </a:r>
            <a:r>
              <a:rPr lang="en-US" altLang="zh-CN" sz="24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DoDataExchange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24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pDX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4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DDX_Text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24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pDX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400" dirty="0" err="1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IDC_TranslationX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4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m_translationX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4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DDX_Text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24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pDX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400" dirty="0" err="1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IDC_TranslationY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4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m_translationY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4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DDX_Text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24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pDX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400" dirty="0" err="1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IDC_Scale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4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m_scale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4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DDX_Text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24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pDX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400" dirty="0" err="1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IDC_Random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4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m_maxRandom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24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DDX_Text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24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pDX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400" dirty="0" err="1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IDC_Number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24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m_number</a:t>
            </a: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96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本章总体纲要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67000" y="1457325"/>
            <a:ext cx="6015038" cy="4899026"/>
          </a:xfrm>
        </p:spPr>
        <p:txBody>
          <a:bodyPr/>
          <a:lstStyle/>
          <a:p>
            <a:r>
              <a:rPr lang="zh-CN" altLang="en-US" dirty="0"/>
              <a:t>点集的包围圆程序例程</a:t>
            </a:r>
          </a:p>
          <a:p>
            <a:pPr lvl="1"/>
            <a:r>
              <a:rPr lang="zh-CN" altLang="en-US" dirty="0"/>
              <a:t>设置快捷键</a:t>
            </a:r>
          </a:p>
          <a:p>
            <a:pPr lvl="1"/>
            <a:r>
              <a:rPr lang="zh-CN" altLang="en-US" dirty="0"/>
              <a:t>增加对话框</a:t>
            </a:r>
          </a:p>
          <a:p>
            <a:pPr lvl="1"/>
            <a:r>
              <a:rPr lang="zh-CN" altLang="en-US" dirty="0"/>
              <a:t>事件处理</a:t>
            </a:r>
          </a:p>
          <a:p>
            <a:pPr lvl="1"/>
            <a:r>
              <a:rPr lang="zh-CN" altLang="en-US" dirty="0"/>
              <a:t>文件处理</a:t>
            </a:r>
          </a:p>
          <a:p>
            <a:r>
              <a:rPr lang="zh-CN" altLang="en-US" dirty="0"/>
              <a:t>基于对话框的</a:t>
            </a:r>
            <a:r>
              <a:rPr lang="en-US" altLang="zh-CN" dirty="0"/>
              <a:t>MFC</a:t>
            </a:r>
            <a:r>
              <a:rPr lang="zh-CN" altLang="en-US" dirty="0"/>
              <a:t>程序</a:t>
            </a:r>
          </a:p>
          <a:p>
            <a:r>
              <a:rPr lang="zh-CN" altLang="en-US" dirty="0" smtClean="0"/>
              <a:t>复习</a:t>
            </a:r>
            <a:endParaRPr lang="en-US" altLang="zh-CN" dirty="0" smtClean="0"/>
          </a:p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53F0A-F76F-4225-8CCB-2FB6B8E06622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231775" y="3505200"/>
          <a:ext cx="1978025" cy="271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1" name="剪辑" r:id="rId4" imgW="2309813" imgH="3176588" progId="MS_ClipArt_Gallery.2">
                  <p:embed/>
                </p:oleObj>
              </mc:Choice>
              <mc:Fallback>
                <p:oleObj name="剪辑" r:id="rId4" imgW="2309813" imgH="3176588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" y="3505200"/>
                        <a:ext cx="1978025" cy="271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2209800" y="2973545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480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MFC</a:t>
            </a:r>
            <a:r>
              <a:rPr lang="zh-CN" altLang="en-US" dirty="0"/>
              <a:t>消息映射机制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Windows</a:t>
            </a:r>
            <a:r>
              <a:rPr lang="zh-CN" altLang="en-US" dirty="0"/>
              <a:t>应用程序通过消息处理各个交互事件。</a:t>
            </a:r>
          </a:p>
          <a:p>
            <a:r>
              <a:rPr lang="zh-CN" altLang="en-US" dirty="0"/>
              <a:t>使用</a:t>
            </a:r>
            <a:r>
              <a:rPr lang="en-US" altLang="zh-CN" dirty="0"/>
              <a:t>MFC</a:t>
            </a:r>
            <a:r>
              <a:rPr lang="zh-CN" altLang="en-US" dirty="0"/>
              <a:t>框架编程时，消息发送和处理的本质也如上所述。</a:t>
            </a:r>
          </a:p>
          <a:p>
            <a:r>
              <a:rPr lang="en-US" altLang="zh-CN" dirty="0"/>
              <a:t>MFC</a:t>
            </a:r>
            <a:r>
              <a:rPr lang="zh-CN" altLang="en-US" dirty="0"/>
              <a:t>提供了工具</a:t>
            </a:r>
            <a:r>
              <a:rPr lang="en-US" altLang="zh-CN" dirty="0" err="1"/>
              <a:t>ClassWizard</a:t>
            </a:r>
            <a:r>
              <a:rPr lang="zh-CN" altLang="en-US" dirty="0"/>
              <a:t>来帮助实现消息映射，简化了消息处理编程。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16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还没有进行消息处理的编辑菜单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88" y="1052513"/>
            <a:ext cx="674370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85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还没有进行消息处理的视图菜单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052513"/>
            <a:ext cx="674370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52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打开视图类属性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4" descr="第08章_MFC包围圆_07打开视图类属性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1079693"/>
            <a:ext cx="6424613" cy="524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/>
          <p:cNvSpPr>
            <a:spLocks/>
          </p:cNvSpPr>
          <p:nvPr/>
        </p:nvSpPr>
        <p:spPr bwMode="auto">
          <a:xfrm>
            <a:off x="2359025" y="1690880"/>
            <a:ext cx="6624638" cy="468313"/>
          </a:xfrm>
          <a:prstGeom prst="borderCallout2">
            <a:avLst>
              <a:gd name="adj1" fmla="val 24407"/>
              <a:gd name="adj2" fmla="val -1148"/>
              <a:gd name="adj3" fmla="val 24407"/>
              <a:gd name="adj4" fmla="val -9370"/>
              <a:gd name="adj5" fmla="val 307120"/>
              <a:gd name="adj6" fmla="val -1267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2: </a:t>
            </a:r>
            <a:r>
              <a:rPr lang="zh-CN" altLang="en-US" sz="2400" i="0">
                <a:ea typeface="楷体_GB2312" pitchFamily="49" charset="-122"/>
              </a:rPr>
              <a:t>单击“</a:t>
            </a:r>
            <a:r>
              <a:rPr lang="en-US" altLang="zh-CN" sz="2400" i="0">
                <a:ea typeface="楷体_GB2312" pitchFamily="49" charset="-122"/>
              </a:rPr>
              <a:t>+”</a:t>
            </a:r>
            <a:r>
              <a:rPr lang="zh-CN" altLang="en-US" sz="2400" i="0">
                <a:ea typeface="楷体_GB2312" pitchFamily="49" charset="-122"/>
              </a:rPr>
              <a:t>符号展开</a:t>
            </a:r>
            <a:r>
              <a:rPr lang="en-US" altLang="zh-CN" sz="2400" i="0">
                <a:ea typeface="楷体_GB2312" pitchFamily="49" charset="-122"/>
              </a:rPr>
              <a:t>CCP_BoundCircle</a:t>
            </a:r>
            <a:r>
              <a:rPr lang="zh-CN" altLang="en-US" sz="2400" i="0">
                <a:ea typeface="楷体_GB2312" pitchFamily="49" charset="-122"/>
              </a:rPr>
              <a:t>项目</a:t>
            </a: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4125913" y="978093"/>
            <a:ext cx="4857750" cy="539750"/>
          </a:xfrm>
          <a:prstGeom prst="borderCallout3">
            <a:avLst>
              <a:gd name="adj1" fmla="val 21176"/>
              <a:gd name="adj2" fmla="val -1569"/>
              <a:gd name="adj3" fmla="val 21176"/>
              <a:gd name="adj4" fmla="val -76796"/>
              <a:gd name="adj5" fmla="val 739116"/>
              <a:gd name="adj6" fmla="val -76796"/>
              <a:gd name="adj7" fmla="val 896472"/>
              <a:gd name="adj8" fmla="val -42093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1: </a:t>
            </a:r>
            <a:r>
              <a:rPr lang="zh-CN" altLang="en-US" sz="2400" i="0">
                <a:ea typeface="楷体_GB2312" pitchFamily="49" charset="-122"/>
              </a:rPr>
              <a:t>选中“类视图”</a:t>
            </a:r>
          </a:p>
        </p:txBody>
      </p:sp>
      <p:sp>
        <p:nvSpPr>
          <p:cNvPr id="11" name="AutoShape 7"/>
          <p:cNvSpPr>
            <a:spLocks/>
          </p:cNvSpPr>
          <p:nvPr/>
        </p:nvSpPr>
        <p:spPr bwMode="auto">
          <a:xfrm>
            <a:off x="4086225" y="5716780"/>
            <a:ext cx="4897438" cy="539750"/>
          </a:xfrm>
          <a:prstGeom prst="borderCallout2">
            <a:avLst>
              <a:gd name="adj1" fmla="val 21176"/>
              <a:gd name="adj2" fmla="val -1556"/>
              <a:gd name="adj3" fmla="val 21176"/>
              <a:gd name="adj4" fmla="val -11995"/>
              <a:gd name="adj5" fmla="val -260884"/>
              <a:gd name="adj6" fmla="val -20778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3: </a:t>
            </a:r>
            <a:r>
              <a:rPr lang="zh-CN" altLang="en-US" sz="2400" i="0" dirty="0">
                <a:ea typeface="楷体_GB2312" pitchFamily="49" charset="-122"/>
              </a:rPr>
              <a:t>在文档类上方单击鼠标右键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219700" y="4637280"/>
            <a:ext cx="3763963" cy="935038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通过菜单“视图”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“类视图”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: 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可以打开“类视图”</a:t>
            </a:r>
          </a:p>
        </p:txBody>
      </p:sp>
      <p:sp>
        <p:nvSpPr>
          <p:cNvPr id="13" name="AutoShape 10"/>
          <p:cNvSpPr>
            <a:spLocks/>
          </p:cNvSpPr>
          <p:nvPr/>
        </p:nvSpPr>
        <p:spPr bwMode="auto">
          <a:xfrm>
            <a:off x="5003800" y="2332230"/>
            <a:ext cx="3979863" cy="468313"/>
          </a:xfrm>
          <a:prstGeom prst="borderCallout2">
            <a:avLst>
              <a:gd name="adj1" fmla="val 24407"/>
              <a:gd name="adj2" fmla="val -1917"/>
              <a:gd name="adj3" fmla="val 24407"/>
              <a:gd name="adj4" fmla="val -10532"/>
              <a:gd name="adj5" fmla="val 377968"/>
              <a:gd name="adj6" fmla="val -14000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4: </a:t>
            </a:r>
            <a:r>
              <a:rPr lang="zh-CN" altLang="en-US" sz="2400" i="0">
                <a:ea typeface="楷体_GB2312" pitchFamily="49" charset="-122"/>
              </a:rPr>
              <a:t>单击右键菜单“属性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647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准备添加设置事件处理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4" descr="第08章_MFC包围圆_07属性_设置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5" y="1066800"/>
            <a:ext cx="5668963" cy="518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/>
          <p:cNvSpPr>
            <a:spLocks/>
          </p:cNvSpPr>
          <p:nvPr/>
        </p:nvSpPr>
        <p:spPr bwMode="auto">
          <a:xfrm>
            <a:off x="5219700" y="1052513"/>
            <a:ext cx="3149600" cy="468312"/>
          </a:xfrm>
          <a:prstGeom prst="borderCallout2">
            <a:avLst>
              <a:gd name="adj1" fmla="val 24407"/>
              <a:gd name="adj2" fmla="val -2421"/>
              <a:gd name="adj3" fmla="val 24407"/>
              <a:gd name="adj4" fmla="val -55644"/>
              <a:gd name="adj5" fmla="val 140676"/>
              <a:gd name="adj6" fmla="val -7711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选中事件图标</a:t>
            </a: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107950" y="1484313"/>
            <a:ext cx="1223963" cy="1403350"/>
          </a:xfrm>
          <a:prstGeom prst="borderCallout2">
            <a:avLst>
              <a:gd name="adj1" fmla="val 8144"/>
              <a:gd name="adj2" fmla="val 106227"/>
              <a:gd name="adj3" fmla="val 8144"/>
              <a:gd name="adj4" fmla="val 114528"/>
              <a:gd name="adj5" fmla="val 118894"/>
              <a:gd name="adj6" fmla="val 135019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展开设置事件</a:t>
            </a:r>
          </a:p>
        </p:txBody>
      </p:sp>
      <p:sp>
        <p:nvSpPr>
          <p:cNvPr id="11" name="AutoShape 7"/>
          <p:cNvSpPr>
            <a:spLocks/>
          </p:cNvSpPr>
          <p:nvPr/>
        </p:nvSpPr>
        <p:spPr bwMode="auto">
          <a:xfrm>
            <a:off x="250825" y="4149725"/>
            <a:ext cx="1223963" cy="1403350"/>
          </a:xfrm>
          <a:prstGeom prst="borderCallout2">
            <a:avLst>
              <a:gd name="adj1" fmla="val 8144"/>
              <a:gd name="adj2" fmla="val 106227"/>
              <a:gd name="adj3" fmla="val 8144"/>
              <a:gd name="adj4" fmla="val 115824"/>
              <a:gd name="adj5" fmla="val -45926"/>
              <a:gd name="adj6" fmla="val 139560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3: </a:t>
            </a:r>
            <a:r>
              <a:rPr lang="zh-CN" altLang="en-US" sz="2400" i="0" dirty="0">
                <a:ea typeface="楷体_GB2312" pitchFamily="49" charset="-122"/>
              </a:rPr>
              <a:t>选中命令事件</a:t>
            </a:r>
          </a:p>
        </p:txBody>
      </p:sp>
      <p:sp>
        <p:nvSpPr>
          <p:cNvPr id="12" name="AutoShape 8"/>
          <p:cNvSpPr>
            <a:spLocks/>
          </p:cNvSpPr>
          <p:nvPr/>
        </p:nvSpPr>
        <p:spPr bwMode="auto">
          <a:xfrm>
            <a:off x="7667625" y="1700213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20361"/>
              <a:gd name="adj5" fmla="val 119005"/>
              <a:gd name="adj6" fmla="val -5551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4: </a:t>
            </a:r>
            <a:r>
              <a:rPr lang="zh-CN" altLang="en-US" sz="2400" i="0">
                <a:ea typeface="楷体_GB2312" pitchFamily="49" charset="-122"/>
              </a:rPr>
              <a:t>打开下拉框</a:t>
            </a:r>
          </a:p>
        </p:txBody>
      </p:sp>
      <p:sp>
        <p:nvSpPr>
          <p:cNvPr id="13" name="AutoShape 9"/>
          <p:cNvSpPr>
            <a:spLocks/>
          </p:cNvSpPr>
          <p:nvPr/>
        </p:nvSpPr>
        <p:spPr bwMode="auto">
          <a:xfrm>
            <a:off x="7667625" y="4652963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34370"/>
              <a:gd name="adj5" fmla="val -61653"/>
              <a:gd name="adj6" fmla="val -104148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5: </a:t>
            </a:r>
            <a:r>
              <a:rPr lang="zh-CN" altLang="en-US" sz="2400" i="0">
                <a:ea typeface="楷体_GB2312" pitchFamily="49" charset="-122"/>
              </a:rPr>
              <a:t>单击该命令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292725" y="5157788"/>
            <a:ext cx="2016125" cy="935037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响应设置命令</a:t>
            </a:r>
          </a:p>
        </p:txBody>
      </p:sp>
    </p:spTree>
    <p:extLst>
      <p:ext uri="{BB962C8B-B14F-4D97-AF65-F5344CB8AC3E}">
        <p14:creationId xmlns:p14="http://schemas.microsoft.com/office/powerpoint/2010/main" val="151032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/>
              <a:t>CCP_BoundCircleView</a:t>
            </a:r>
            <a:r>
              <a:rPr lang="en-US" altLang="zh-CN" sz="3200" dirty="0"/>
              <a:t>::</a:t>
            </a:r>
            <a:r>
              <a:rPr lang="en-US" altLang="zh-CN" sz="3200" dirty="0" err="1"/>
              <a:t>OnComputeOption</a:t>
            </a:r>
            <a:r>
              <a:rPr lang="zh-CN" altLang="en-US" sz="3200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void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CCP_BoundCircleView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::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OnComputeOption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()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TODO: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在此添加命令处理程序代码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*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=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GetDocument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();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ASSERT_VALID(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 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(!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return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CDialogOptions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d;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d.m_translationX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m_translation.m_x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d.m_translationY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m_translation.m_y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d.m_scale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m_scale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d.m_maxRandom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m_maxRandom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d.m_number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-&gt;m_arrayPoint2D.mb_getSize( );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sp>
        <p:nvSpPr>
          <p:cNvPr id="9" name="AutoShape 5"/>
          <p:cNvSpPr>
            <a:spLocks/>
          </p:cNvSpPr>
          <p:nvPr/>
        </p:nvSpPr>
        <p:spPr bwMode="auto">
          <a:xfrm>
            <a:off x="4859338" y="3614539"/>
            <a:ext cx="3816350" cy="468313"/>
          </a:xfrm>
          <a:prstGeom prst="borderCallout2">
            <a:avLst>
              <a:gd name="adj1" fmla="val 24407"/>
              <a:gd name="adj2" fmla="val -1995"/>
              <a:gd name="adj3" fmla="val 24407"/>
              <a:gd name="adj4" fmla="val -11106"/>
              <a:gd name="adj5" fmla="val 184069"/>
              <a:gd name="adj6" fmla="val -14810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初始化对话框各参数的值</a:t>
            </a:r>
          </a:p>
        </p:txBody>
      </p:sp>
    </p:spTree>
    <p:extLst>
      <p:ext uri="{BB962C8B-B14F-4D97-AF65-F5344CB8AC3E}">
        <p14:creationId xmlns:p14="http://schemas.microsoft.com/office/powerpoint/2010/main" val="212072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助教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唐瑞杰</a:t>
            </a:r>
          </a:p>
          <a:p>
            <a:pPr lvl="1"/>
            <a:r>
              <a:rPr lang="en-US" altLang="zh-CN" dirty="0"/>
              <a:t>Tel: 13521813891</a:t>
            </a:r>
          </a:p>
          <a:p>
            <a:pPr lvl="1"/>
            <a:r>
              <a:rPr lang="en-US" altLang="zh-CN" dirty="0"/>
              <a:t>Email: thss15_tangrj@163.com</a:t>
            </a:r>
          </a:p>
          <a:p>
            <a:pPr lvl="1"/>
            <a:r>
              <a:rPr lang="zh-CN" altLang="en-US" dirty="0"/>
              <a:t>微信号</a:t>
            </a:r>
            <a:r>
              <a:rPr lang="en-US" altLang="zh-CN" dirty="0"/>
              <a:t>: trj13619002195</a:t>
            </a:r>
          </a:p>
          <a:p>
            <a:r>
              <a:rPr lang="zh-CN" altLang="en-US" dirty="0"/>
              <a:t>郑成伟</a:t>
            </a:r>
          </a:p>
          <a:p>
            <a:pPr lvl="1"/>
            <a:r>
              <a:rPr lang="en-US" altLang="zh-CN" dirty="0"/>
              <a:t>Tel: 18401653040</a:t>
            </a:r>
          </a:p>
          <a:p>
            <a:pPr lvl="1"/>
            <a:r>
              <a:rPr lang="en-US" altLang="zh-CN" dirty="0"/>
              <a:t>Email: </a:t>
            </a:r>
            <a:r>
              <a:rPr lang="en-US" altLang="zh-CN" dirty="0" smtClean="0"/>
              <a:t>zhengcw18@mails.tsinghua.edu.cn</a:t>
            </a:r>
          </a:p>
          <a:p>
            <a:pPr lvl="1"/>
            <a:r>
              <a:rPr lang="zh-CN" altLang="en-US" dirty="0"/>
              <a:t>微信号</a:t>
            </a:r>
            <a:r>
              <a:rPr lang="en-US" altLang="zh-CN" dirty="0" smtClean="0"/>
              <a:t>: </a:t>
            </a:r>
            <a:r>
              <a:rPr lang="zh-CN" altLang="en-US" smtClean="0"/>
              <a:t>可以通过手机号加入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5C1D-3DEC-475C-8129-2CB307D07981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66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/>
              <a:t>CCP_BoundCircleView</a:t>
            </a:r>
            <a:r>
              <a:rPr lang="en-US" altLang="zh-CN" sz="3200" dirty="0"/>
              <a:t>::</a:t>
            </a:r>
            <a:r>
              <a:rPr lang="en-US" altLang="zh-CN" sz="3200" dirty="0" err="1"/>
              <a:t>OnComputeOption</a:t>
            </a:r>
            <a:r>
              <a:rPr lang="zh-CN" altLang="en-US" sz="3200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l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smtClean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(IDOK==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d.DoModal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))</a:t>
            </a:r>
          </a:p>
          <a:p>
            <a:pPr marL="342900" lvl="0" indent="-342900" algn="l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{</a:t>
            </a:r>
          </a:p>
          <a:p>
            <a:pPr marL="342900" lvl="0" indent="-342900" algn="l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m_translation.m_x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d.m_translationX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m_translation.m_y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d.m_translationY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i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d.m_scale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&gt;0)</a:t>
            </a:r>
          </a:p>
          <a:p>
            <a:pPr marL="342900" lvl="0" indent="-342900" algn="l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m_scale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d.m_scale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 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d.m_maxRandom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&lt;0)</a:t>
            </a:r>
          </a:p>
          <a:p>
            <a:pPr marL="342900" lvl="0" indent="-342900" algn="l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d.m_maxRandom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=0-d.m_maxRandom;</a:t>
            </a:r>
          </a:p>
          <a:p>
            <a:pPr marL="342900" lvl="0" indent="-342900" algn="l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    if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d.m_maxRandom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&gt;0)</a:t>
            </a:r>
          </a:p>
          <a:p>
            <a:pPr marL="342900" lvl="0" indent="-342900" algn="l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m_maxRandom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d.m_maxRandom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    if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d.m_number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!=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-&gt;m_arrayPoint2D.mb_getSize( ))</a:t>
            </a:r>
          </a:p>
          <a:p>
            <a:pPr marL="342900" lvl="0" indent="-342900" algn="l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 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d.m_number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&gt;0)</a:t>
            </a:r>
          </a:p>
          <a:p>
            <a:pPr marL="342900" lvl="0" indent="-342900" algn="l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{</a:t>
            </a:r>
          </a:p>
          <a:p>
            <a:pPr marL="342900" lvl="0" indent="-342900" algn="l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-&gt;m_arrayPoint2D.mb_setSize(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d.m_number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m_pointSelect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=-1;</a:t>
            </a:r>
          </a:p>
          <a:p>
            <a:pPr marL="342900" lvl="0" indent="-342900" algn="l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m_pointInput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=-1;</a:t>
            </a:r>
          </a:p>
          <a:p>
            <a:pPr marL="342900" lvl="0" indent="-342900" algn="l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}</a:t>
            </a:r>
          </a:p>
          <a:p>
            <a:pPr marL="342900" lvl="0" indent="-342900" algn="l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Invalidate( );</a:t>
            </a:r>
          </a:p>
          <a:p>
            <a:pPr marL="342900" lvl="0" indent="-342900" algn="l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}</a:t>
            </a:r>
          </a:p>
          <a:p>
            <a:pPr marL="342900" lvl="0" indent="-342900" algn="l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GetParentFrame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GetMessageBar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SetWindowTextW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zh-CN" altLang="en-US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参数设置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!"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</a:t>
            </a:r>
          </a:p>
          <a:p>
            <a:pPr marL="342900" lvl="0" indent="-342900" algn="l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}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sp>
        <p:nvSpPr>
          <p:cNvPr id="9" name="AutoShape 5"/>
          <p:cNvSpPr>
            <a:spLocks/>
          </p:cNvSpPr>
          <p:nvPr/>
        </p:nvSpPr>
        <p:spPr bwMode="auto">
          <a:xfrm>
            <a:off x="4643438" y="1398199"/>
            <a:ext cx="3816350" cy="468312"/>
          </a:xfrm>
          <a:prstGeom prst="borderCallout2">
            <a:avLst>
              <a:gd name="adj1" fmla="val 24407"/>
              <a:gd name="adj2" fmla="val -1995"/>
              <a:gd name="adj3" fmla="val 24407"/>
              <a:gd name="adj4" fmla="val -17472"/>
              <a:gd name="adj5" fmla="val 117446"/>
              <a:gd name="adj6" fmla="val -2656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采纳对话框各参数值</a:t>
            </a: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4643438" y="5912467"/>
            <a:ext cx="3816350" cy="468313"/>
          </a:xfrm>
          <a:prstGeom prst="borderCallout2">
            <a:avLst>
              <a:gd name="adj1" fmla="val 24407"/>
              <a:gd name="adj2" fmla="val -1995"/>
              <a:gd name="adj3" fmla="val 24407"/>
              <a:gd name="adj4" fmla="val -11648"/>
              <a:gd name="adj5" fmla="val -7796"/>
              <a:gd name="adj6" fmla="val -27829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在状态栏显示信息</a:t>
            </a:r>
          </a:p>
        </p:txBody>
      </p:sp>
      <p:sp>
        <p:nvSpPr>
          <p:cNvPr id="11" name="AutoShape 7"/>
          <p:cNvSpPr>
            <a:spLocks/>
          </p:cNvSpPr>
          <p:nvPr/>
        </p:nvSpPr>
        <p:spPr bwMode="auto">
          <a:xfrm>
            <a:off x="3252711" y="5103037"/>
            <a:ext cx="5184775" cy="468312"/>
          </a:xfrm>
          <a:prstGeom prst="borderCallout2">
            <a:avLst>
              <a:gd name="adj1" fmla="val 24407"/>
              <a:gd name="adj2" fmla="val -1468"/>
              <a:gd name="adj3" fmla="val 24407"/>
              <a:gd name="adj4" fmla="val -7380"/>
              <a:gd name="adj5" fmla="val 43727"/>
              <a:gd name="adj6" fmla="val -17301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  <a:sym typeface="Wingdings" panose="05000000000000000000" pitchFamily="2" charset="2"/>
              </a:rPr>
              <a:t>这里一般不要直接调用</a:t>
            </a:r>
            <a:r>
              <a:rPr lang="en-US" altLang="zh-CN" sz="2400" i="0" dirty="0" err="1">
                <a:ea typeface="楷体_GB2312" pitchFamily="49" charset="-122"/>
                <a:sym typeface="Wingdings" panose="05000000000000000000" pitchFamily="2" charset="2"/>
              </a:rPr>
              <a:t>OnDraw</a:t>
            </a:r>
            <a:r>
              <a:rPr lang="zh-CN" altLang="en-US" sz="2400" i="0" dirty="0">
                <a:ea typeface="楷体_GB2312" pitchFamily="49" charset="-122"/>
                <a:sym typeface="Wingdings" panose="05000000000000000000" pitchFamily="2" charset="2"/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295409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准备添加生成随机点事件处理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11" descr="第08章_MFC包围圆_07属性_生成随机点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1052513"/>
            <a:ext cx="5678488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/>
          <p:cNvSpPr>
            <a:spLocks/>
          </p:cNvSpPr>
          <p:nvPr/>
        </p:nvSpPr>
        <p:spPr bwMode="auto">
          <a:xfrm>
            <a:off x="5219700" y="1052513"/>
            <a:ext cx="3149600" cy="468312"/>
          </a:xfrm>
          <a:prstGeom prst="borderCallout2">
            <a:avLst>
              <a:gd name="adj1" fmla="val 24407"/>
              <a:gd name="adj2" fmla="val -2421"/>
              <a:gd name="adj3" fmla="val 24407"/>
              <a:gd name="adj4" fmla="val -55644"/>
              <a:gd name="adj5" fmla="val 140676"/>
              <a:gd name="adj6" fmla="val -7711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选中事件图标</a:t>
            </a: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107950" y="1738313"/>
            <a:ext cx="1223963" cy="1619250"/>
          </a:xfrm>
          <a:prstGeom prst="borderCallout2">
            <a:avLst>
              <a:gd name="adj1" fmla="val 7060"/>
              <a:gd name="adj2" fmla="val 106227"/>
              <a:gd name="adj3" fmla="val 7060"/>
              <a:gd name="adj4" fmla="val 114528"/>
              <a:gd name="adj5" fmla="val 103037"/>
              <a:gd name="adj6" fmla="val 135019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展开</a:t>
            </a:r>
            <a:r>
              <a:rPr lang="zh-CN" altLang="en-US" sz="2400" i="0" dirty="0">
                <a:ea typeface="楷体_GB2312" pitchFamily="49" charset="-122"/>
                <a:sym typeface="Wingdings" panose="05000000000000000000" pitchFamily="2" charset="2"/>
              </a:rPr>
              <a:t>生成随机点</a:t>
            </a:r>
            <a:r>
              <a:rPr lang="zh-CN" altLang="en-US" sz="2400" i="0" dirty="0">
                <a:ea typeface="楷体_GB2312" pitchFamily="49" charset="-122"/>
              </a:rPr>
              <a:t>事件</a:t>
            </a:r>
          </a:p>
        </p:txBody>
      </p:sp>
      <p:sp>
        <p:nvSpPr>
          <p:cNvPr id="11" name="AutoShape 7"/>
          <p:cNvSpPr>
            <a:spLocks/>
          </p:cNvSpPr>
          <p:nvPr/>
        </p:nvSpPr>
        <p:spPr bwMode="auto">
          <a:xfrm>
            <a:off x="250825" y="4330700"/>
            <a:ext cx="1223963" cy="1403350"/>
          </a:xfrm>
          <a:prstGeom prst="borderCallout2">
            <a:avLst>
              <a:gd name="adj1" fmla="val 8144"/>
              <a:gd name="adj2" fmla="val 106227"/>
              <a:gd name="adj3" fmla="val 8144"/>
              <a:gd name="adj4" fmla="val 115824"/>
              <a:gd name="adj5" fmla="val -45926"/>
              <a:gd name="adj6" fmla="val 139560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3: </a:t>
            </a:r>
            <a:r>
              <a:rPr lang="zh-CN" altLang="en-US" sz="2400" i="0" dirty="0">
                <a:ea typeface="楷体_GB2312" pitchFamily="49" charset="-122"/>
              </a:rPr>
              <a:t>选中命令事件</a:t>
            </a:r>
          </a:p>
        </p:txBody>
      </p:sp>
      <p:sp>
        <p:nvSpPr>
          <p:cNvPr id="12" name="AutoShape 8"/>
          <p:cNvSpPr>
            <a:spLocks/>
          </p:cNvSpPr>
          <p:nvPr/>
        </p:nvSpPr>
        <p:spPr bwMode="auto">
          <a:xfrm>
            <a:off x="7667625" y="1916113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20361"/>
              <a:gd name="adj5" fmla="val 119005"/>
              <a:gd name="adj6" fmla="val -5551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4: </a:t>
            </a:r>
            <a:r>
              <a:rPr lang="zh-CN" altLang="en-US" sz="2400" i="0">
                <a:ea typeface="楷体_GB2312" pitchFamily="49" charset="-122"/>
              </a:rPr>
              <a:t>打开下拉框</a:t>
            </a:r>
          </a:p>
        </p:txBody>
      </p:sp>
      <p:sp>
        <p:nvSpPr>
          <p:cNvPr id="13" name="AutoShape 9"/>
          <p:cNvSpPr>
            <a:spLocks/>
          </p:cNvSpPr>
          <p:nvPr/>
        </p:nvSpPr>
        <p:spPr bwMode="auto">
          <a:xfrm>
            <a:off x="7667625" y="4762500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34370"/>
              <a:gd name="adj5" fmla="val -61653"/>
              <a:gd name="adj6" fmla="val -104148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5: </a:t>
            </a:r>
            <a:r>
              <a:rPr lang="zh-CN" altLang="en-US" sz="2400" i="0">
                <a:ea typeface="楷体_GB2312" pitchFamily="49" charset="-122"/>
              </a:rPr>
              <a:t>单击该命令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292725" y="5229225"/>
            <a:ext cx="2016125" cy="935038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响应自动生成随机点命令</a:t>
            </a:r>
          </a:p>
        </p:txBody>
      </p:sp>
    </p:spTree>
    <p:extLst>
      <p:ext uri="{BB962C8B-B14F-4D97-AF65-F5344CB8AC3E}">
        <p14:creationId xmlns:p14="http://schemas.microsoft.com/office/powerpoint/2010/main" val="40263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/>
              <a:t>CCP_BoundCircleView</a:t>
            </a:r>
            <a:r>
              <a:rPr lang="en-US" altLang="zh-CN" sz="3200" dirty="0"/>
              <a:t>::</a:t>
            </a:r>
            <a:r>
              <a:rPr lang="en-US" altLang="zh-CN" sz="3200" dirty="0" err="1"/>
              <a:t>OnComputeRandom</a:t>
            </a:r>
            <a:r>
              <a:rPr lang="zh-CN" altLang="en-US" sz="3200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void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CCP_BoundCircleView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::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OnComputeRandom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()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TODO: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在此添加命令处理程序代码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*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=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GetDocument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ASSERT_VALID(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 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(!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return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gb_setArrayPoint2DRondom(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-&gt;m_arrayPoint2D,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m_maxRandom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m_pointInput</a:t>
            </a:r>
            <a:endParaRPr kumimoji="1" lang="en-US" altLang="zh-CN" sz="2400" kern="0" dirty="0">
              <a:solidFill>
                <a:srgbClr val="000000"/>
              </a:solidFill>
              <a:latin typeface="Times New Roman"/>
              <a:ea typeface="宋体"/>
              <a:cs typeface="+mn-cs"/>
            </a:endParaRP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=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-&gt;m_arrayPoint2D.mb_getSize( )-1;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Invalidate( );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GetParentFrame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GetMessageBar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SetWindowTextW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zh-CN" altLang="en-US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自动生成随机点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!"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}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74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准备添加输入点菜单更新事件处理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15" name="Picture 10" descr="第08章_MFC包围圆_07属性_输入点_更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1052513"/>
            <a:ext cx="5678488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AutoShape 4"/>
          <p:cNvSpPr>
            <a:spLocks/>
          </p:cNvSpPr>
          <p:nvPr/>
        </p:nvSpPr>
        <p:spPr bwMode="auto">
          <a:xfrm>
            <a:off x="5219700" y="1052513"/>
            <a:ext cx="3149600" cy="468312"/>
          </a:xfrm>
          <a:prstGeom prst="borderCallout2">
            <a:avLst>
              <a:gd name="adj1" fmla="val 24407"/>
              <a:gd name="adj2" fmla="val -2421"/>
              <a:gd name="adj3" fmla="val 24407"/>
              <a:gd name="adj4" fmla="val -55644"/>
              <a:gd name="adj5" fmla="val 140676"/>
              <a:gd name="adj6" fmla="val -7711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选中事件图标</a:t>
            </a:r>
          </a:p>
        </p:txBody>
      </p:sp>
      <p:sp>
        <p:nvSpPr>
          <p:cNvPr id="17" name="AutoShape 5"/>
          <p:cNvSpPr>
            <a:spLocks/>
          </p:cNvSpPr>
          <p:nvPr/>
        </p:nvSpPr>
        <p:spPr bwMode="auto">
          <a:xfrm>
            <a:off x="107950" y="1052513"/>
            <a:ext cx="1223963" cy="1655762"/>
          </a:xfrm>
          <a:prstGeom prst="borderCallout2">
            <a:avLst>
              <a:gd name="adj1" fmla="val 6903"/>
              <a:gd name="adj2" fmla="val 106227"/>
              <a:gd name="adj3" fmla="val 6903"/>
              <a:gd name="adj4" fmla="val 114528"/>
              <a:gd name="adj5" fmla="val 100769"/>
              <a:gd name="adj6" fmla="val 135019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展开</a:t>
            </a:r>
            <a:r>
              <a:rPr lang="zh-CN" altLang="en-US" sz="2400" i="0" dirty="0">
                <a:ea typeface="楷体_GB2312" pitchFamily="49" charset="-122"/>
                <a:sym typeface="Wingdings" panose="05000000000000000000" pitchFamily="2" charset="2"/>
              </a:rPr>
              <a:t>输入点</a:t>
            </a:r>
            <a:r>
              <a:rPr lang="zh-CN" altLang="en-US" sz="2400" i="0" dirty="0">
                <a:ea typeface="楷体_GB2312" pitchFamily="49" charset="-122"/>
              </a:rPr>
              <a:t>事件</a:t>
            </a:r>
          </a:p>
        </p:txBody>
      </p:sp>
      <p:sp>
        <p:nvSpPr>
          <p:cNvPr id="18" name="AutoShape 6"/>
          <p:cNvSpPr>
            <a:spLocks/>
          </p:cNvSpPr>
          <p:nvPr/>
        </p:nvSpPr>
        <p:spPr bwMode="auto">
          <a:xfrm>
            <a:off x="250825" y="3970338"/>
            <a:ext cx="1223963" cy="1403350"/>
          </a:xfrm>
          <a:prstGeom prst="borderCallout2">
            <a:avLst>
              <a:gd name="adj1" fmla="val 8144"/>
              <a:gd name="adj2" fmla="val 106227"/>
              <a:gd name="adj3" fmla="val 8144"/>
              <a:gd name="adj4" fmla="val 115824"/>
              <a:gd name="adj5" fmla="val -45926"/>
              <a:gd name="adj6" fmla="val 139560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3: </a:t>
            </a:r>
            <a:r>
              <a:rPr lang="zh-CN" altLang="en-US" sz="2400" i="0" dirty="0">
                <a:ea typeface="楷体_GB2312" pitchFamily="49" charset="-122"/>
              </a:rPr>
              <a:t>选中命令事件</a:t>
            </a:r>
          </a:p>
        </p:txBody>
      </p:sp>
      <p:sp>
        <p:nvSpPr>
          <p:cNvPr id="19" name="AutoShape 7"/>
          <p:cNvSpPr>
            <a:spLocks/>
          </p:cNvSpPr>
          <p:nvPr/>
        </p:nvSpPr>
        <p:spPr bwMode="auto">
          <a:xfrm>
            <a:off x="7667625" y="1520825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20361"/>
              <a:gd name="adj5" fmla="val 119005"/>
              <a:gd name="adj6" fmla="val -5551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4: </a:t>
            </a:r>
            <a:r>
              <a:rPr lang="zh-CN" altLang="en-US" sz="2400" i="0">
                <a:ea typeface="楷体_GB2312" pitchFamily="49" charset="-122"/>
              </a:rPr>
              <a:t>打开下拉框</a:t>
            </a:r>
          </a:p>
        </p:txBody>
      </p:sp>
      <p:sp>
        <p:nvSpPr>
          <p:cNvPr id="20" name="AutoShape 8"/>
          <p:cNvSpPr>
            <a:spLocks/>
          </p:cNvSpPr>
          <p:nvPr/>
        </p:nvSpPr>
        <p:spPr bwMode="auto">
          <a:xfrm>
            <a:off x="7667625" y="4473575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34370"/>
              <a:gd name="adj5" fmla="val -61653"/>
              <a:gd name="adj6" fmla="val -104148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5: </a:t>
            </a:r>
            <a:r>
              <a:rPr lang="zh-CN" altLang="en-US" sz="2400" i="0">
                <a:ea typeface="楷体_GB2312" pitchFamily="49" charset="-122"/>
              </a:rPr>
              <a:t>单击该命令</a:t>
            </a:r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5292725" y="5157788"/>
            <a:ext cx="2016125" cy="935037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响应输入点菜单更新命令</a:t>
            </a:r>
          </a:p>
        </p:txBody>
      </p:sp>
    </p:spTree>
    <p:extLst>
      <p:ext uri="{BB962C8B-B14F-4D97-AF65-F5344CB8AC3E}">
        <p14:creationId xmlns:p14="http://schemas.microsoft.com/office/powerpoint/2010/main" val="107955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/>
              <a:t>CCP_BoundCircleView</a:t>
            </a:r>
            <a:r>
              <a:rPr lang="en-US" altLang="zh-CN" sz="2400" dirty="0"/>
              <a:t>::</a:t>
            </a:r>
            <a:r>
              <a:rPr lang="en-US" altLang="zh-CN" sz="2400" dirty="0" err="1"/>
              <a:t>OnUpdateComputeInputpoint</a:t>
            </a:r>
            <a:r>
              <a:rPr lang="zh-CN" altLang="en-US" sz="2400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void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CCP_BoundCircleView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::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OnUpdateComputeInputpoint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CCmdUI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*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pCmdUI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TODO: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在此添加命令更新用户界面处理程序代码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*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=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GetDocument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ASSERT_VALID(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 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(!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return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pCmdUI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SetCheck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&amp; 8) ? 1 : 0);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}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1214A-8007-4650-8EDC-C23A8A8B800F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28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准备添加输入点事件处理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10" descr="第08章_MFC包围圆_07属性_输入点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5" y="1052513"/>
            <a:ext cx="5668963" cy="518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4"/>
          <p:cNvSpPr>
            <a:spLocks/>
          </p:cNvSpPr>
          <p:nvPr/>
        </p:nvSpPr>
        <p:spPr bwMode="auto">
          <a:xfrm>
            <a:off x="5219700" y="1052513"/>
            <a:ext cx="3149600" cy="468312"/>
          </a:xfrm>
          <a:prstGeom prst="borderCallout2">
            <a:avLst>
              <a:gd name="adj1" fmla="val 24407"/>
              <a:gd name="adj2" fmla="val -2421"/>
              <a:gd name="adj3" fmla="val 24407"/>
              <a:gd name="adj4" fmla="val -55644"/>
              <a:gd name="adj5" fmla="val 140676"/>
              <a:gd name="adj6" fmla="val -7711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选中事件图标</a:t>
            </a:r>
          </a:p>
        </p:txBody>
      </p:sp>
      <p:sp>
        <p:nvSpPr>
          <p:cNvPr id="10" name="AutoShape 5"/>
          <p:cNvSpPr>
            <a:spLocks/>
          </p:cNvSpPr>
          <p:nvPr/>
        </p:nvSpPr>
        <p:spPr bwMode="auto">
          <a:xfrm>
            <a:off x="109538" y="1089025"/>
            <a:ext cx="1223962" cy="1692275"/>
          </a:xfrm>
          <a:prstGeom prst="borderCallout2">
            <a:avLst>
              <a:gd name="adj1" fmla="val 6755"/>
              <a:gd name="adj2" fmla="val 106227"/>
              <a:gd name="adj3" fmla="val 6755"/>
              <a:gd name="adj4" fmla="val 114528"/>
              <a:gd name="adj5" fmla="val 98593"/>
              <a:gd name="adj6" fmla="val 135019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展开</a:t>
            </a:r>
            <a:r>
              <a:rPr lang="zh-CN" altLang="en-US" sz="2400" i="0" dirty="0">
                <a:ea typeface="楷体_GB2312" pitchFamily="49" charset="-122"/>
                <a:sym typeface="Wingdings" panose="05000000000000000000" pitchFamily="2" charset="2"/>
              </a:rPr>
              <a:t>输入点</a:t>
            </a:r>
            <a:r>
              <a:rPr lang="zh-CN" altLang="en-US" sz="2400" i="0" dirty="0">
                <a:ea typeface="楷体_GB2312" pitchFamily="49" charset="-122"/>
              </a:rPr>
              <a:t>事件</a:t>
            </a:r>
          </a:p>
        </p:txBody>
      </p:sp>
      <p:sp>
        <p:nvSpPr>
          <p:cNvPr id="11" name="AutoShape 6"/>
          <p:cNvSpPr>
            <a:spLocks/>
          </p:cNvSpPr>
          <p:nvPr/>
        </p:nvSpPr>
        <p:spPr bwMode="auto">
          <a:xfrm>
            <a:off x="252413" y="3754438"/>
            <a:ext cx="1223962" cy="1403350"/>
          </a:xfrm>
          <a:prstGeom prst="borderCallout2">
            <a:avLst>
              <a:gd name="adj1" fmla="val 8144"/>
              <a:gd name="adj2" fmla="val 106227"/>
              <a:gd name="adj3" fmla="val 8144"/>
              <a:gd name="adj4" fmla="val 115824"/>
              <a:gd name="adj5" fmla="val -45926"/>
              <a:gd name="adj6" fmla="val 139560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3: </a:t>
            </a:r>
            <a:r>
              <a:rPr lang="zh-CN" altLang="en-US" sz="2400" i="0" dirty="0">
                <a:ea typeface="楷体_GB2312" pitchFamily="49" charset="-122"/>
              </a:rPr>
              <a:t>选中命令事件</a:t>
            </a:r>
          </a:p>
        </p:txBody>
      </p:sp>
      <p:sp>
        <p:nvSpPr>
          <p:cNvPr id="12" name="AutoShape 7"/>
          <p:cNvSpPr>
            <a:spLocks/>
          </p:cNvSpPr>
          <p:nvPr/>
        </p:nvSpPr>
        <p:spPr bwMode="auto">
          <a:xfrm>
            <a:off x="7669213" y="1773238"/>
            <a:ext cx="1223962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20361"/>
              <a:gd name="adj5" fmla="val 82468"/>
              <a:gd name="adj6" fmla="val -5551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4: </a:t>
            </a:r>
            <a:r>
              <a:rPr lang="zh-CN" altLang="en-US" sz="2400" i="0">
                <a:ea typeface="楷体_GB2312" pitchFamily="49" charset="-122"/>
              </a:rPr>
              <a:t>打开下拉框</a:t>
            </a:r>
          </a:p>
        </p:txBody>
      </p:sp>
      <p:sp>
        <p:nvSpPr>
          <p:cNvPr id="13" name="AutoShape 8"/>
          <p:cNvSpPr>
            <a:spLocks/>
          </p:cNvSpPr>
          <p:nvPr/>
        </p:nvSpPr>
        <p:spPr bwMode="auto">
          <a:xfrm>
            <a:off x="7669213" y="4257675"/>
            <a:ext cx="1223962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34370"/>
              <a:gd name="adj5" fmla="val -61653"/>
              <a:gd name="adj6" fmla="val -104148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5: </a:t>
            </a:r>
            <a:r>
              <a:rPr lang="zh-CN" altLang="en-US" sz="2400" i="0">
                <a:ea typeface="楷体_GB2312" pitchFamily="49" charset="-122"/>
              </a:rPr>
              <a:t>单击该命令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5292725" y="5157788"/>
            <a:ext cx="2016125" cy="935037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响应输入点命令</a:t>
            </a:r>
          </a:p>
        </p:txBody>
      </p:sp>
    </p:spTree>
    <p:extLst>
      <p:ext uri="{BB962C8B-B14F-4D97-AF65-F5344CB8AC3E}">
        <p14:creationId xmlns:p14="http://schemas.microsoft.com/office/powerpoint/2010/main" val="105887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/>
              <a:t>CCP_BoundCircleView</a:t>
            </a:r>
            <a:r>
              <a:rPr lang="en-US" altLang="zh-CN" sz="2800" dirty="0"/>
              <a:t>::</a:t>
            </a:r>
            <a:r>
              <a:rPr lang="en-US" altLang="zh-CN" sz="2800" dirty="0" err="1"/>
              <a:t>OnComputeInputpoint</a:t>
            </a:r>
            <a:r>
              <a:rPr lang="zh-CN" altLang="en-US" sz="2800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void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CCP_BoundCircleView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::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OnComputeInputpoint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()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TODO: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在此添加命令处理程序代码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*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=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GetDocument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ASSERT_VALID(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(!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return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^= 8;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if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&amp; 8)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&amp;= ((-1) ^ (16 | 32));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GetParentFrame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GetMessageBar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SetWindowTextW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zh-CN" altLang="en-US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输入点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!"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}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1214A-8007-4650-8EDC-C23A8A8B800F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sp>
        <p:nvSpPr>
          <p:cNvPr id="9" name="AutoShape 5"/>
          <p:cNvSpPr>
            <a:spLocks/>
          </p:cNvSpPr>
          <p:nvPr/>
        </p:nvSpPr>
        <p:spPr bwMode="auto">
          <a:xfrm>
            <a:off x="4675885" y="3718932"/>
            <a:ext cx="3149600" cy="935038"/>
          </a:xfrm>
          <a:prstGeom prst="borderCallout2">
            <a:avLst>
              <a:gd name="adj1" fmla="val 12222"/>
              <a:gd name="adj2" fmla="val -2421"/>
              <a:gd name="adj3" fmla="val 12222"/>
              <a:gd name="adj4" fmla="val -23639"/>
              <a:gd name="adj5" fmla="val 81153"/>
              <a:gd name="adj6" fmla="val -32208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输入点、移动点和平移状态无法共存</a:t>
            </a:r>
          </a:p>
        </p:txBody>
      </p:sp>
    </p:spTree>
    <p:extLst>
      <p:ext uri="{BB962C8B-B14F-4D97-AF65-F5344CB8AC3E}">
        <p14:creationId xmlns:p14="http://schemas.microsoft.com/office/powerpoint/2010/main" val="415317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准备添加移动点菜单更新事件处理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10" descr="第08章_MFC包围圆_07属性_移动点_更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5" y="1052513"/>
            <a:ext cx="5668963" cy="518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4"/>
          <p:cNvSpPr>
            <a:spLocks/>
          </p:cNvSpPr>
          <p:nvPr/>
        </p:nvSpPr>
        <p:spPr bwMode="auto">
          <a:xfrm>
            <a:off x="5219700" y="1052513"/>
            <a:ext cx="3149600" cy="468312"/>
          </a:xfrm>
          <a:prstGeom prst="borderCallout2">
            <a:avLst>
              <a:gd name="adj1" fmla="val 24407"/>
              <a:gd name="adj2" fmla="val -2421"/>
              <a:gd name="adj3" fmla="val 24407"/>
              <a:gd name="adj4" fmla="val -55644"/>
              <a:gd name="adj5" fmla="val 140676"/>
              <a:gd name="adj6" fmla="val -7711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选中事件图标</a:t>
            </a:r>
          </a:p>
        </p:txBody>
      </p:sp>
      <p:sp>
        <p:nvSpPr>
          <p:cNvPr id="10" name="AutoShape 5"/>
          <p:cNvSpPr>
            <a:spLocks/>
          </p:cNvSpPr>
          <p:nvPr/>
        </p:nvSpPr>
        <p:spPr bwMode="auto">
          <a:xfrm>
            <a:off x="107950" y="1484313"/>
            <a:ext cx="1223963" cy="1657350"/>
          </a:xfrm>
          <a:prstGeom prst="borderCallout2">
            <a:avLst>
              <a:gd name="adj1" fmla="val 6898"/>
              <a:gd name="adj2" fmla="val 106227"/>
              <a:gd name="adj3" fmla="val 6898"/>
              <a:gd name="adj4" fmla="val 114528"/>
              <a:gd name="adj5" fmla="val 88120"/>
              <a:gd name="adj6" fmla="val 135019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展开</a:t>
            </a:r>
            <a:r>
              <a:rPr lang="zh-CN" altLang="en-US" sz="2400" i="0" dirty="0">
                <a:ea typeface="楷体_GB2312" pitchFamily="49" charset="-122"/>
                <a:sym typeface="Wingdings" panose="05000000000000000000" pitchFamily="2" charset="2"/>
              </a:rPr>
              <a:t>移动点</a:t>
            </a:r>
            <a:r>
              <a:rPr lang="zh-CN" altLang="en-US" sz="2400" i="0" dirty="0">
                <a:ea typeface="楷体_GB2312" pitchFamily="49" charset="-122"/>
              </a:rPr>
              <a:t>事件</a:t>
            </a:r>
          </a:p>
        </p:txBody>
      </p:sp>
      <p:sp>
        <p:nvSpPr>
          <p:cNvPr id="11" name="AutoShape 6"/>
          <p:cNvSpPr>
            <a:spLocks/>
          </p:cNvSpPr>
          <p:nvPr/>
        </p:nvSpPr>
        <p:spPr bwMode="auto">
          <a:xfrm>
            <a:off x="250825" y="4149725"/>
            <a:ext cx="1223963" cy="1403350"/>
          </a:xfrm>
          <a:prstGeom prst="borderCallout2">
            <a:avLst>
              <a:gd name="adj1" fmla="val 8144"/>
              <a:gd name="adj2" fmla="val 106227"/>
              <a:gd name="adj3" fmla="val 8144"/>
              <a:gd name="adj4" fmla="val 115824"/>
              <a:gd name="adj5" fmla="val -45926"/>
              <a:gd name="adj6" fmla="val 139560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3: </a:t>
            </a:r>
            <a:r>
              <a:rPr lang="zh-CN" altLang="en-US" sz="2400" i="0" dirty="0">
                <a:ea typeface="楷体_GB2312" pitchFamily="49" charset="-122"/>
              </a:rPr>
              <a:t>选中命令事件</a:t>
            </a:r>
          </a:p>
        </p:txBody>
      </p:sp>
      <p:sp>
        <p:nvSpPr>
          <p:cNvPr id="12" name="AutoShape 7"/>
          <p:cNvSpPr>
            <a:spLocks/>
          </p:cNvSpPr>
          <p:nvPr/>
        </p:nvSpPr>
        <p:spPr bwMode="auto">
          <a:xfrm>
            <a:off x="7667625" y="1700213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20361"/>
              <a:gd name="adj5" fmla="val 119005"/>
              <a:gd name="adj6" fmla="val -5551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4: </a:t>
            </a:r>
            <a:r>
              <a:rPr lang="zh-CN" altLang="en-US" sz="2400" i="0">
                <a:ea typeface="楷体_GB2312" pitchFamily="49" charset="-122"/>
              </a:rPr>
              <a:t>打开下拉框</a:t>
            </a:r>
          </a:p>
        </p:txBody>
      </p:sp>
      <p:sp>
        <p:nvSpPr>
          <p:cNvPr id="13" name="AutoShape 8"/>
          <p:cNvSpPr>
            <a:spLocks/>
          </p:cNvSpPr>
          <p:nvPr/>
        </p:nvSpPr>
        <p:spPr bwMode="auto">
          <a:xfrm>
            <a:off x="7667625" y="4652963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34370"/>
              <a:gd name="adj5" fmla="val -61653"/>
              <a:gd name="adj6" fmla="val -104148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5: </a:t>
            </a:r>
            <a:r>
              <a:rPr lang="zh-CN" altLang="en-US" sz="2400" i="0">
                <a:ea typeface="楷体_GB2312" pitchFamily="49" charset="-122"/>
              </a:rPr>
              <a:t>单击该命令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5292725" y="5157788"/>
            <a:ext cx="2016125" cy="935037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响应移动点菜单更新命令</a:t>
            </a:r>
          </a:p>
        </p:txBody>
      </p:sp>
    </p:spTree>
    <p:extLst>
      <p:ext uri="{BB962C8B-B14F-4D97-AF65-F5344CB8AC3E}">
        <p14:creationId xmlns:p14="http://schemas.microsoft.com/office/powerpoint/2010/main" val="261838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/>
              <a:t>CCP_BoundCircleView</a:t>
            </a:r>
            <a:r>
              <a:rPr lang="en-US" altLang="zh-CN" sz="2400" dirty="0"/>
              <a:t>::</a:t>
            </a:r>
            <a:r>
              <a:rPr lang="en-US" altLang="zh-CN" sz="2400" dirty="0" err="1"/>
              <a:t>OnUpdateComputeMovepoint</a:t>
            </a:r>
            <a:r>
              <a:rPr lang="zh-CN" altLang="en-US" sz="2400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void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CCP_BoundCircleView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::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OnUpdateComputeMovepoint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CCmdUI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*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pCmdUI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TODO: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在此添加命令更新用户界面处理程序代码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*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=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GetDocument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ASSERT_VALID(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 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(!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return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pCmdUI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SetCheck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&amp; 16) ? 1 : 0);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}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93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准备添加移动点事件处理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10" descr="第08章_MFC包围圆_07属性_移动点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63" y="1052513"/>
            <a:ext cx="5678487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4"/>
          <p:cNvSpPr>
            <a:spLocks/>
          </p:cNvSpPr>
          <p:nvPr/>
        </p:nvSpPr>
        <p:spPr bwMode="auto">
          <a:xfrm>
            <a:off x="5219700" y="1052513"/>
            <a:ext cx="3149600" cy="468312"/>
          </a:xfrm>
          <a:prstGeom prst="borderCallout2">
            <a:avLst>
              <a:gd name="adj1" fmla="val 24407"/>
              <a:gd name="adj2" fmla="val -2421"/>
              <a:gd name="adj3" fmla="val 24407"/>
              <a:gd name="adj4" fmla="val -55644"/>
              <a:gd name="adj5" fmla="val 140676"/>
              <a:gd name="adj6" fmla="val -7711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选中事件图标</a:t>
            </a:r>
          </a:p>
        </p:txBody>
      </p:sp>
      <p:sp>
        <p:nvSpPr>
          <p:cNvPr id="10" name="AutoShape 5"/>
          <p:cNvSpPr>
            <a:spLocks/>
          </p:cNvSpPr>
          <p:nvPr/>
        </p:nvSpPr>
        <p:spPr bwMode="auto">
          <a:xfrm>
            <a:off x="138113" y="1268413"/>
            <a:ext cx="1223962" cy="1655762"/>
          </a:xfrm>
          <a:prstGeom prst="borderCallout2">
            <a:avLst>
              <a:gd name="adj1" fmla="val 6903"/>
              <a:gd name="adj2" fmla="val 106227"/>
              <a:gd name="adj3" fmla="val 6903"/>
              <a:gd name="adj4" fmla="val 114528"/>
              <a:gd name="adj5" fmla="val 100769"/>
              <a:gd name="adj6" fmla="val 135019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展开</a:t>
            </a:r>
            <a:r>
              <a:rPr lang="zh-CN" altLang="en-US" sz="2400" i="0" dirty="0">
                <a:ea typeface="楷体_GB2312" pitchFamily="49" charset="-122"/>
                <a:sym typeface="Wingdings" panose="05000000000000000000" pitchFamily="2" charset="2"/>
              </a:rPr>
              <a:t>移动点</a:t>
            </a:r>
            <a:r>
              <a:rPr lang="zh-CN" altLang="en-US" sz="2400" i="0" dirty="0">
                <a:ea typeface="楷体_GB2312" pitchFamily="49" charset="-122"/>
              </a:rPr>
              <a:t>事件</a:t>
            </a:r>
          </a:p>
        </p:txBody>
      </p:sp>
      <p:sp>
        <p:nvSpPr>
          <p:cNvPr id="11" name="AutoShape 6"/>
          <p:cNvSpPr>
            <a:spLocks/>
          </p:cNvSpPr>
          <p:nvPr/>
        </p:nvSpPr>
        <p:spPr bwMode="auto">
          <a:xfrm>
            <a:off x="280988" y="3933825"/>
            <a:ext cx="1223962" cy="1403350"/>
          </a:xfrm>
          <a:prstGeom prst="borderCallout2">
            <a:avLst>
              <a:gd name="adj1" fmla="val 8144"/>
              <a:gd name="adj2" fmla="val 106227"/>
              <a:gd name="adj3" fmla="val 8144"/>
              <a:gd name="adj4" fmla="val 115824"/>
              <a:gd name="adj5" fmla="val -45926"/>
              <a:gd name="adj6" fmla="val 139560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3: </a:t>
            </a:r>
            <a:r>
              <a:rPr lang="zh-CN" altLang="en-US" sz="2400" i="0" dirty="0">
                <a:ea typeface="楷体_GB2312" pitchFamily="49" charset="-122"/>
              </a:rPr>
              <a:t>选中命令事件</a:t>
            </a:r>
          </a:p>
        </p:txBody>
      </p:sp>
      <p:sp>
        <p:nvSpPr>
          <p:cNvPr id="12" name="AutoShape 7"/>
          <p:cNvSpPr>
            <a:spLocks/>
          </p:cNvSpPr>
          <p:nvPr/>
        </p:nvSpPr>
        <p:spPr bwMode="auto">
          <a:xfrm>
            <a:off x="7667625" y="1700213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20102"/>
              <a:gd name="adj5" fmla="val 103282"/>
              <a:gd name="adj6" fmla="val -54477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4: </a:t>
            </a:r>
            <a:r>
              <a:rPr lang="zh-CN" altLang="en-US" sz="2400" i="0">
                <a:ea typeface="楷体_GB2312" pitchFamily="49" charset="-122"/>
              </a:rPr>
              <a:t>打开下拉框</a:t>
            </a:r>
          </a:p>
        </p:txBody>
      </p:sp>
      <p:sp>
        <p:nvSpPr>
          <p:cNvPr id="13" name="AutoShape 8"/>
          <p:cNvSpPr>
            <a:spLocks/>
          </p:cNvSpPr>
          <p:nvPr/>
        </p:nvSpPr>
        <p:spPr bwMode="auto">
          <a:xfrm>
            <a:off x="7697788" y="4437063"/>
            <a:ext cx="1223962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34370"/>
              <a:gd name="adj5" fmla="val -61653"/>
              <a:gd name="adj6" fmla="val -104148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5: </a:t>
            </a:r>
            <a:r>
              <a:rPr lang="zh-CN" altLang="en-US" sz="2400" i="0">
                <a:ea typeface="楷体_GB2312" pitchFamily="49" charset="-122"/>
              </a:rPr>
              <a:t>单击该命令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5292725" y="5157788"/>
            <a:ext cx="2016125" cy="935037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响应移动点命令</a:t>
            </a:r>
          </a:p>
        </p:txBody>
      </p:sp>
    </p:spTree>
    <p:extLst>
      <p:ext uri="{BB962C8B-B14F-4D97-AF65-F5344CB8AC3E}">
        <p14:creationId xmlns:p14="http://schemas.microsoft.com/office/powerpoint/2010/main" val="9551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8</a:t>
            </a:r>
            <a:r>
              <a:rPr lang="zh-CN" altLang="en-US" dirty="0" smtClean="0"/>
              <a:t>讲   </a:t>
            </a:r>
            <a:r>
              <a:rPr lang="en-US" altLang="zh-CN" dirty="0" smtClean="0"/>
              <a:t>MFC</a:t>
            </a:r>
            <a:r>
              <a:rPr lang="zh-CN" altLang="en-US" dirty="0"/>
              <a:t>事件处理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1" y="3457576"/>
            <a:ext cx="9134475" cy="2667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5200" dirty="0" smtClean="0">
                <a:ea typeface="隶书" panose="02010509060101010101" pitchFamily="49" charset="-122"/>
              </a:rPr>
              <a:t>雍</a:t>
            </a:r>
            <a:r>
              <a:rPr lang="zh-CN" altLang="en-US" sz="5200" dirty="0">
                <a:ea typeface="隶书" panose="02010509060101010101" pitchFamily="49" charset="-122"/>
              </a:rPr>
              <a:t>俊</a:t>
            </a:r>
            <a:r>
              <a:rPr lang="zh-CN" altLang="en-US" sz="5200" dirty="0" smtClean="0">
                <a:ea typeface="隶书" panose="02010509060101010101" pitchFamily="49" charset="-122"/>
              </a:rPr>
              <a:t>海</a:t>
            </a:r>
            <a:r>
              <a:rPr lang="en-US" altLang="zh-CN" sz="4400" dirty="0">
                <a:ea typeface="隶书" panose="02010509060101010101" pitchFamily="49" charset="-122"/>
              </a:rPr>
              <a:t>(Jun-Hai Yong)</a:t>
            </a:r>
            <a:endParaRPr lang="en-US" altLang="zh-CN" sz="5200" dirty="0">
              <a:ea typeface="隶书" panose="020105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ea typeface="隶书" panose="02010509060101010101" pitchFamily="49" charset="-122"/>
              </a:rPr>
              <a:t>清华大学软件学院</a:t>
            </a:r>
            <a:endParaRPr lang="en-US" altLang="zh-CN" dirty="0">
              <a:ea typeface="隶书" panose="020105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School of Software, Tsinghua </a:t>
            </a:r>
            <a:r>
              <a:rPr lang="en-US" altLang="zh-CN" dirty="0" smtClean="0"/>
              <a:t>University</a:t>
            </a:r>
            <a:endParaRPr lang="en-US" alt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9388-81BB-4A74-B681-E7E20837CEC4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96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/>
              <a:t>CCP_BoundCircleView</a:t>
            </a:r>
            <a:r>
              <a:rPr lang="en-US" altLang="zh-CN" sz="2800" dirty="0"/>
              <a:t>::</a:t>
            </a:r>
            <a:r>
              <a:rPr lang="en-US" altLang="zh-CN" sz="2800" dirty="0" err="1"/>
              <a:t>OnComputeMovepoint</a:t>
            </a:r>
            <a:r>
              <a:rPr lang="zh-CN" altLang="en-US" sz="2800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 algn="l" fontAlgn="base">
              <a:spcBef>
                <a:spcPct val="5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void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CCP_BoundCircleView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::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OnComputeMovepoint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</a:t>
            </a:r>
          </a:p>
          <a:p>
            <a:pPr marL="342900" lvl="0" indent="-342900" algn="l" fontAlgn="base">
              <a:spcBef>
                <a:spcPct val="5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spcBef>
                <a:spcPct val="5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TODO: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在此添加命令处理程序代码</a:t>
            </a:r>
          </a:p>
          <a:p>
            <a:pPr marL="342900" lvl="0" indent="-342900" algn="l" fontAlgn="base">
              <a:spcBef>
                <a:spcPct val="500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*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=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GetDocument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spcBef>
                <a:spcPct val="5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ASSERT_VALID(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spcBef>
                <a:spcPct val="5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(!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spcBef>
                <a:spcPct val="5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return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spcBef>
                <a:spcPct val="5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^= 16;</a:t>
            </a:r>
          </a:p>
          <a:p>
            <a:pPr marL="342900" lvl="0" indent="-342900" algn="l" fontAlgn="base">
              <a:spcBef>
                <a:spcPct val="5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&amp; 16)</a:t>
            </a:r>
          </a:p>
          <a:p>
            <a:pPr marL="342900" lvl="0" indent="-342900" algn="l" fontAlgn="base">
              <a:spcBef>
                <a:spcPct val="5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&amp;= ((-1) ^ (8 | 32));</a:t>
            </a:r>
          </a:p>
          <a:p>
            <a:pPr marL="342900" lvl="0" indent="-342900" algn="l" fontAlgn="base">
              <a:spcBef>
                <a:spcPct val="5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GetParentFrame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GetMessageBar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</a:t>
            </a:r>
          </a:p>
          <a:p>
            <a:pPr marL="342900" lvl="0" indent="-342900" algn="l" fontAlgn="base">
              <a:spcBef>
                <a:spcPct val="5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SetWindowTextW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zh-CN" altLang="en-US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移动点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!"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</a:t>
            </a:r>
          </a:p>
          <a:p>
            <a:pPr marL="342900" lvl="0" indent="-342900" algn="l" fontAlgn="base">
              <a:spcBef>
                <a:spcPct val="5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}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35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准备添加计算包围圆事件处理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10" descr="第08章_MFC包围圆_07属性_包围圆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63" y="1052513"/>
            <a:ext cx="5678487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4"/>
          <p:cNvSpPr>
            <a:spLocks/>
          </p:cNvSpPr>
          <p:nvPr/>
        </p:nvSpPr>
        <p:spPr bwMode="auto">
          <a:xfrm>
            <a:off x="5219700" y="1052513"/>
            <a:ext cx="3149600" cy="468312"/>
          </a:xfrm>
          <a:prstGeom prst="borderCallout2">
            <a:avLst>
              <a:gd name="adj1" fmla="val 24407"/>
              <a:gd name="adj2" fmla="val -2421"/>
              <a:gd name="adj3" fmla="val 24407"/>
              <a:gd name="adj4" fmla="val -55644"/>
              <a:gd name="adj5" fmla="val 140676"/>
              <a:gd name="adj6" fmla="val -7711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选中事件图标</a:t>
            </a:r>
          </a:p>
        </p:txBody>
      </p:sp>
      <p:sp>
        <p:nvSpPr>
          <p:cNvPr id="10" name="AutoShape 5"/>
          <p:cNvSpPr>
            <a:spLocks/>
          </p:cNvSpPr>
          <p:nvPr/>
        </p:nvSpPr>
        <p:spPr bwMode="auto">
          <a:xfrm>
            <a:off x="107950" y="1484313"/>
            <a:ext cx="1223963" cy="1584325"/>
          </a:xfrm>
          <a:prstGeom prst="borderCallout2">
            <a:avLst>
              <a:gd name="adj1" fmla="val 7213"/>
              <a:gd name="adj2" fmla="val 106227"/>
              <a:gd name="adj3" fmla="val 7213"/>
              <a:gd name="adj4" fmla="val 115824"/>
              <a:gd name="adj5" fmla="val 66833"/>
              <a:gd name="adj6" fmla="val 139560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展开</a:t>
            </a:r>
            <a:r>
              <a:rPr lang="zh-CN" altLang="en-US" sz="2400" i="0" dirty="0">
                <a:ea typeface="楷体_GB2312" pitchFamily="49" charset="-122"/>
                <a:sym typeface="Wingdings" panose="05000000000000000000" pitchFamily="2" charset="2"/>
              </a:rPr>
              <a:t>计算包围圆</a:t>
            </a:r>
            <a:r>
              <a:rPr lang="zh-CN" altLang="en-US" sz="2400" i="0" dirty="0">
                <a:ea typeface="楷体_GB2312" pitchFamily="49" charset="-122"/>
              </a:rPr>
              <a:t>事件</a:t>
            </a:r>
          </a:p>
        </p:txBody>
      </p:sp>
      <p:sp>
        <p:nvSpPr>
          <p:cNvPr id="11" name="AutoShape 6"/>
          <p:cNvSpPr>
            <a:spLocks/>
          </p:cNvSpPr>
          <p:nvPr/>
        </p:nvSpPr>
        <p:spPr bwMode="auto">
          <a:xfrm>
            <a:off x="250825" y="3500438"/>
            <a:ext cx="1223963" cy="1403350"/>
          </a:xfrm>
          <a:prstGeom prst="borderCallout2">
            <a:avLst>
              <a:gd name="adj1" fmla="val 8144"/>
              <a:gd name="adj2" fmla="val 106227"/>
              <a:gd name="adj3" fmla="val 8144"/>
              <a:gd name="adj4" fmla="val 115824"/>
              <a:gd name="adj5" fmla="val -45926"/>
              <a:gd name="adj6" fmla="val 139560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3: </a:t>
            </a:r>
            <a:r>
              <a:rPr lang="zh-CN" altLang="en-US" sz="2400" i="0" dirty="0">
                <a:ea typeface="楷体_GB2312" pitchFamily="49" charset="-122"/>
              </a:rPr>
              <a:t>选中命令事件</a:t>
            </a:r>
          </a:p>
        </p:txBody>
      </p:sp>
      <p:sp>
        <p:nvSpPr>
          <p:cNvPr id="12" name="AutoShape 7"/>
          <p:cNvSpPr>
            <a:spLocks/>
          </p:cNvSpPr>
          <p:nvPr/>
        </p:nvSpPr>
        <p:spPr bwMode="auto">
          <a:xfrm>
            <a:off x="7667625" y="1700213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20361"/>
              <a:gd name="adj5" fmla="val 73528"/>
              <a:gd name="adj6" fmla="val -5551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4: </a:t>
            </a:r>
            <a:r>
              <a:rPr lang="zh-CN" altLang="en-US" sz="2400" i="0">
                <a:ea typeface="楷体_GB2312" pitchFamily="49" charset="-122"/>
              </a:rPr>
              <a:t>打开下拉框</a:t>
            </a:r>
          </a:p>
        </p:txBody>
      </p:sp>
      <p:sp>
        <p:nvSpPr>
          <p:cNvPr id="13" name="AutoShape 8"/>
          <p:cNvSpPr>
            <a:spLocks/>
          </p:cNvSpPr>
          <p:nvPr/>
        </p:nvSpPr>
        <p:spPr bwMode="auto">
          <a:xfrm>
            <a:off x="7667625" y="4003675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34370"/>
              <a:gd name="adj5" fmla="val -61653"/>
              <a:gd name="adj6" fmla="val -104148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5: </a:t>
            </a:r>
            <a:r>
              <a:rPr lang="zh-CN" altLang="en-US" sz="2400" i="0">
                <a:ea typeface="楷体_GB2312" pitchFamily="49" charset="-122"/>
              </a:rPr>
              <a:t>单击该命令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5292725" y="5157788"/>
            <a:ext cx="2016125" cy="935037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响应计算包围圆命令</a:t>
            </a:r>
          </a:p>
        </p:txBody>
      </p:sp>
    </p:spTree>
    <p:extLst>
      <p:ext uri="{BB962C8B-B14F-4D97-AF65-F5344CB8AC3E}">
        <p14:creationId xmlns:p14="http://schemas.microsoft.com/office/powerpoint/2010/main" val="296342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/>
              <a:t>CCP_BoundCircleView</a:t>
            </a:r>
            <a:r>
              <a:rPr lang="en-US" altLang="zh-CN" sz="2800" dirty="0"/>
              <a:t>::</a:t>
            </a:r>
            <a:r>
              <a:rPr lang="en-US" altLang="zh-CN" sz="2800" dirty="0" err="1"/>
              <a:t>OnComputeBoudingcircle</a:t>
            </a:r>
            <a:r>
              <a:rPr lang="zh-CN" altLang="en-US" sz="2800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void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CCP_BoundCircleView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::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OnComputeBoudingcircle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()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TODO: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在此添加命令处理程序代码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*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=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GetDocument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ASSERT_VALID(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 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(!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return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gb_getBoundingCircleFromArrayPoint2D(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m_circle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-&gt;m_arrayPoint2D,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m_pointInput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Invalidate( );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GetParentFrame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GetMessageBar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SetWindowTextW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zh-CN" altLang="en-US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计算包围圆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!"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</a:t>
            </a:r>
          </a:p>
          <a:p>
            <a:pPr marL="342900" lvl="0" indent="-342900" algn="l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}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56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准备添加平移菜单更新事件处理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10" descr="第08章_MFC包围圆_07属性_平移_更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1052513"/>
            <a:ext cx="5678488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4"/>
          <p:cNvSpPr>
            <a:spLocks/>
          </p:cNvSpPr>
          <p:nvPr/>
        </p:nvSpPr>
        <p:spPr bwMode="auto">
          <a:xfrm>
            <a:off x="5219700" y="1052513"/>
            <a:ext cx="3149600" cy="468312"/>
          </a:xfrm>
          <a:prstGeom prst="borderCallout2">
            <a:avLst>
              <a:gd name="adj1" fmla="val 24407"/>
              <a:gd name="adj2" fmla="val -2421"/>
              <a:gd name="adj3" fmla="val 24407"/>
              <a:gd name="adj4" fmla="val -55644"/>
              <a:gd name="adj5" fmla="val 140676"/>
              <a:gd name="adj6" fmla="val -7711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选中事件图标</a:t>
            </a:r>
          </a:p>
        </p:txBody>
      </p:sp>
      <p:sp>
        <p:nvSpPr>
          <p:cNvPr id="10" name="AutoShape 5"/>
          <p:cNvSpPr>
            <a:spLocks/>
          </p:cNvSpPr>
          <p:nvPr/>
        </p:nvSpPr>
        <p:spPr bwMode="auto">
          <a:xfrm>
            <a:off x="107950" y="3105150"/>
            <a:ext cx="1223963" cy="1403350"/>
          </a:xfrm>
          <a:prstGeom prst="borderCallout2">
            <a:avLst>
              <a:gd name="adj1" fmla="val 8144"/>
              <a:gd name="adj2" fmla="val 106227"/>
              <a:gd name="adj3" fmla="val 8144"/>
              <a:gd name="adj4" fmla="val 115176"/>
              <a:gd name="adj5" fmla="val 104074"/>
              <a:gd name="adj6" fmla="val 137222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展开</a:t>
            </a:r>
            <a:r>
              <a:rPr lang="zh-CN" altLang="en-US" sz="2400" i="0" dirty="0">
                <a:ea typeface="楷体_GB2312" pitchFamily="49" charset="-122"/>
                <a:sym typeface="Wingdings" panose="05000000000000000000" pitchFamily="2" charset="2"/>
              </a:rPr>
              <a:t>平移</a:t>
            </a:r>
            <a:r>
              <a:rPr lang="zh-CN" altLang="en-US" sz="2400" i="0" dirty="0">
                <a:ea typeface="楷体_GB2312" pitchFamily="49" charset="-122"/>
              </a:rPr>
              <a:t>事件</a:t>
            </a:r>
          </a:p>
        </p:txBody>
      </p:sp>
      <p:sp>
        <p:nvSpPr>
          <p:cNvPr id="11" name="AutoShape 6"/>
          <p:cNvSpPr>
            <a:spLocks/>
          </p:cNvSpPr>
          <p:nvPr/>
        </p:nvSpPr>
        <p:spPr bwMode="auto">
          <a:xfrm>
            <a:off x="179388" y="4652963"/>
            <a:ext cx="1223962" cy="1403350"/>
          </a:xfrm>
          <a:prstGeom prst="borderCallout2">
            <a:avLst>
              <a:gd name="adj1" fmla="val 8144"/>
              <a:gd name="adj2" fmla="val 106227"/>
              <a:gd name="adj3" fmla="val 8144"/>
              <a:gd name="adj4" fmla="val 117898"/>
              <a:gd name="adj5" fmla="val 27264"/>
              <a:gd name="adj6" fmla="val 146565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3: </a:t>
            </a:r>
            <a:r>
              <a:rPr lang="zh-CN" altLang="en-US" sz="2400" i="0" dirty="0">
                <a:ea typeface="楷体_GB2312" pitchFamily="49" charset="-122"/>
              </a:rPr>
              <a:t>选中命令事件</a:t>
            </a:r>
          </a:p>
        </p:txBody>
      </p:sp>
      <p:sp>
        <p:nvSpPr>
          <p:cNvPr id="12" name="AutoShape 7"/>
          <p:cNvSpPr>
            <a:spLocks/>
          </p:cNvSpPr>
          <p:nvPr/>
        </p:nvSpPr>
        <p:spPr bwMode="auto">
          <a:xfrm>
            <a:off x="7667625" y="2960688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20361"/>
              <a:gd name="adj5" fmla="val 143667"/>
              <a:gd name="adj6" fmla="val -5551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4: </a:t>
            </a:r>
            <a:r>
              <a:rPr lang="zh-CN" altLang="en-US" sz="2400" i="0">
                <a:ea typeface="楷体_GB2312" pitchFamily="49" charset="-122"/>
              </a:rPr>
              <a:t>打开下拉框</a:t>
            </a:r>
          </a:p>
        </p:txBody>
      </p:sp>
      <p:sp>
        <p:nvSpPr>
          <p:cNvPr id="13" name="AutoShape 8"/>
          <p:cNvSpPr>
            <a:spLocks/>
          </p:cNvSpPr>
          <p:nvPr/>
        </p:nvSpPr>
        <p:spPr bwMode="auto">
          <a:xfrm>
            <a:off x="7667625" y="4508500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19454"/>
              <a:gd name="adj5" fmla="val 53847"/>
              <a:gd name="adj6" fmla="val -52139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5: </a:t>
            </a:r>
            <a:r>
              <a:rPr lang="zh-CN" altLang="en-US" sz="2400" i="0">
                <a:ea typeface="楷体_GB2312" pitchFamily="49" charset="-122"/>
              </a:rPr>
              <a:t>单击该命令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6300788" y="1628775"/>
            <a:ext cx="2016125" cy="935038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响应平移菜单更新命令</a:t>
            </a:r>
          </a:p>
        </p:txBody>
      </p:sp>
    </p:spTree>
    <p:extLst>
      <p:ext uri="{BB962C8B-B14F-4D97-AF65-F5344CB8AC3E}">
        <p14:creationId xmlns:p14="http://schemas.microsoft.com/office/powerpoint/2010/main" val="299724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/>
              <a:t>CCP_BoundCircleView</a:t>
            </a:r>
            <a:r>
              <a:rPr lang="en-US" altLang="zh-CN" sz="2400" dirty="0"/>
              <a:t>::</a:t>
            </a:r>
            <a:r>
              <a:rPr lang="en-US" altLang="zh-CN" sz="2400" dirty="0" err="1"/>
              <a:t>OnUpdateDisplayTranslation</a:t>
            </a:r>
            <a:r>
              <a:rPr lang="zh-CN" altLang="en-US" sz="2400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void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CCP_BoundCircleView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::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OnUpdateDisplayTranslation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CCmdUI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*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pCmdUI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TODO: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在此添加命令更新用户界面处理程序代码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*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=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GetDocument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ASSERT_VALID(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(!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return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pCmdUI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SetCheck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&amp; 32) ? 1 : 0);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}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24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准备添加平移事件处理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10" descr="第08章_MFC包围圆_07属性_平移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63" y="1052513"/>
            <a:ext cx="5678487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4"/>
          <p:cNvSpPr>
            <a:spLocks/>
          </p:cNvSpPr>
          <p:nvPr/>
        </p:nvSpPr>
        <p:spPr bwMode="auto">
          <a:xfrm>
            <a:off x="5219700" y="1052513"/>
            <a:ext cx="3149600" cy="468312"/>
          </a:xfrm>
          <a:prstGeom prst="borderCallout2">
            <a:avLst>
              <a:gd name="adj1" fmla="val 24407"/>
              <a:gd name="adj2" fmla="val -2421"/>
              <a:gd name="adj3" fmla="val 24407"/>
              <a:gd name="adj4" fmla="val -55644"/>
              <a:gd name="adj5" fmla="val 140676"/>
              <a:gd name="adj6" fmla="val -7711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选中事件图标</a:t>
            </a:r>
          </a:p>
        </p:txBody>
      </p:sp>
      <p:sp>
        <p:nvSpPr>
          <p:cNvPr id="10" name="AutoShape 5"/>
          <p:cNvSpPr>
            <a:spLocks/>
          </p:cNvSpPr>
          <p:nvPr/>
        </p:nvSpPr>
        <p:spPr bwMode="auto">
          <a:xfrm>
            <a:off x="107950" y="2889250"/>
            <a:ext cx="1223963" cy="1403350"/>
          </a:xfrm>
          <a:prstGeom prst="borderCallout2">
            <a:avLst>
              <a:gd name="adj1" fmla="val 8144"/>
              <a:gd name="adj2" fmla="val 106227"/>
              <a:gd name="adj3" fmla="val 8144"/>
              <a:gd name="adj4" fmla="val 114528"/>
              <a:gd name="adj5" fmla="val 118894"/>
              <a:gd name="adj6" fmla="val 135019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展开平移事件</a:t>
            </a:r>
          </a:p>
        </p:txBody>
      </p:sp>
      <p:sp>
        <p:nvSpPr>
          <p:cNvPr id="11" name="AutoShape 6"/>
          <p:cNvSpPr>
            <a:spLocks/>
          </p:cNvSpPr>
          <p:nvPr/>
        </p:nvSpPr>
        <p:spPr bwMode="auto">
          <a:xfrm>
            <a:off x="98425" y="4581525"/>
            <a:ext cx="1223963" cy="1403350"/>
          </a:xfrm>
          <a:prstGeom prst="borderCallout2">
            <a:avLst>
              <a:gd name="adj1" fmla="val 8144"/>
              <a:gd name="adj2" fmla="val 106227"/>
              <a:gd name="adj3" fmla="val 8144"/>
              <a:gd name="adj4" fmla="val 120102"/>
              <a:gd name="adj5" fmla="val 15273"/>
              <a:gd name="adj6" fmla="val 154347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3: </a:t>
            </a:r>
            <a:r>
              <a:rPr lang="zh-CN" altLang="en-US" sz="2400" i="0" dirty="0">
                <a:ea typeface="楷体_GB2312" pitchFamily="49" charset="-122"/>
              </a:rPr>
              <a:t>选中命令事件</a:t>
            </a:r>
          </a:p>
        </p:txBody>
      </p:sp>
      <p:sp>
        <p:nvSpPr>
          <p:cNvPr id="12" name="AutoShape 7"/>
          <p:cNvSpPr>
            <a:spLocks/>
          </p:cNvSpPr>
          <p:nvPr/>
        </p:nvSpPr>
        <p:spPr bwMode="auto">
          <a:xfrm>
            <a:off x="7667625" y="3105150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20361"/>
              <a:gd name="adj5" fmla="val 119005"/>
              <a:gd name="adj6" fmla="val -5551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4: </a:t>
            </a:r>
            <a:r>
              <a:rPr lang="zh-CN" altLang="en-US" sz="2400" i="0">
                <a:ea typeface="楷体_GB2312" pitchFamily="49" charset="-122"/>
              </a:rPr>
              <a:t>打开下拉框</a:t>
            </a:r>
          </a:p>
        </p:txBody>
      </p:sp>
      <p:sp>
        <p:nvSpPr>
          <p:cNvPr id="13" name="AutoShape 8"/>
          <p:cNvSpPr>
            <a:spLocks/>
          </p:cNvSpPr>
          <p:nvPr/>
        </p:nvSpPr>
        <p:spPr bwMode="auto">
          <a:xfrm>
            <a:off x="7667625" y="4652963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23995"/>
              <a:gd name="adj5" fmla="val 31106"/>
              <a:gd name="adj6" fmla="val -67833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5: </a:t>
            </a:r>
            <a:r>
              <a:rPr lang="zh-CN" altLang="en-US" sz="2400" i="0">
                <a:ea typeface="楷体_GB2312" pitchFamily="49" charset="-122"/>
              </a:rPr>
              <a:t>单击该命令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6372225" y="1700213"/>
            <a:ext cx="2016125" cy="935037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响应平移命令</a:t>
            </a:r>
          </a:p>
        </p:txBody>
      </p:sp>
    </p:spTree>
    <p:extLst>
      <p:ext uri="{BB962C8B-B14F-4D97-AF65-F5344CB8AC3E}">
        <p14:creationId xmlns:p14="http://schemas.microsoft.com/office/powerpoint/2010/main" val="31196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/>
              <a:t>CCP_BoundCircleView</a:t>
            </a:r>
            <a:r>
              <a:rPr lang="en-US" altLang="zh-CN" sz="2800" dirty="0"/>
              <a:t>::</a:t>
            </a:r>
            <a:r>
              <a:rPr lang="en-US" altLang="zh-CN" sz="2800" dirty="0" err="1"/>
              <a:t>OnDisplayTranslation</a:t>
            </a:r>
            <a:r>
              <a:rPr lang="zh-CN" altLang="en-US" sz="2800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 algn="l" fontAlgn="base">
              <a:spcBef>
                <a:spcPct val="5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void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CCP_BoundCircleView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::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OnDisplayTranslation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</a:t>
            </a:r>
          </a:p>
          <a:p>
            <a:pPr marL="342900" lvl="0" indent="-342900" algn="l" fontAlgn="base">
              <a:spcBef>
                <a:spcPct val="5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spcBef>
                <a:spcPct val="5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TODO: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在此添加命令处理程序代码</a:t>
            </a:r>
          </a:p>
          <a:p>
            <a:pPr marL="342900" lvl="0" indent="-342900" algn="l" fontAlgn="base">
              <a:spcBef>
                <a:spcPct val="500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*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=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GetDocument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spcBef>
                <a:spcPct val="5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ASSERT_VALID(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spcBef>
                <a:spcPct val="5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 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(!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spcBef>
                <a:spcPct val="5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return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spcBef>
                <a:spcPct val="5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^= 32;</a:t>
            </a:r>
          </a:p>
          <a:p>
            <a:pPr marL="342900" lvl="0" indent="-342900" algn="l" fontAlgn="base">
              <a:spcBef>
                <a:spcPct val="5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&amp; 32)</a:t>
            </a:r>
          </a:p>
          <a:p>
            <a:pPr marL="342900" lvl="0" indent="-342900" algn="l" fontAlgn="base">
              <a:spcBef>
                <a:spcPct val="5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&amp;= ((-1) ^ (8 | 16));</a:t>
            </a:r>
          </a:p>
          <a:p>
            <a:pPr marL="342900" lvl="0" indent="-342900" algn="l" fontAlgn="base">
              <a:spcBef>
                <a:spcPct val="5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GetParentFrame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GetMessageBar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</a:t>
            </a:r>
          </a:p>
          <a:p>
            <a:pPr marL="342900" lvl="0" indent="-342900" algn="l" fontAlgn="base">
              <a:spcBef>
                <a:spcPct val="5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SetWindowTextW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zh-CN" altLang="en-US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平移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!"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</a:t>
            </a:r>
          </a:p>
          <a:p>
            <a:pPr marL="342900" lvl="0" indent="-342900" algn="l" fontAlgn="base">
              <a:spcBef>
                <a:spcPct val="5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}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85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准备添加显示点菜单更新事件处理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10" descr="第08章_MFC包围圆_07属性_显示点_更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1052513"/>
            <a:ext cx="5657850" cy="518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4"/>
          <p:cNvSpPr>
            <a:spLocks/>
          </p:cNvSpPr>
          <p:nvPr/>
        </p:nvSpPr>
        <p:spPr bwMode="auto">
          <a:xfrm>
            <a:off x="5219700" y="1052513"/>
            <a:ext cx="3149600" cy="468312"/>
          </a:xfrm>
          <a:prstGeom prst="borderCallout2">
            <a:avLst>
              <a:gd name="adj1" fmla="val 24407"/>
              <a:gd name="adj2" fmla="val -2421"/>
              <a:gd name="adj3" fmla="val 24407"/>
              <a:gd name="adj4" fmla="val -55644"/>
              <a:gd name="adj5" fmla="val 140676"/>
              <a:gd name="adj6" fmla="val -7711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选中事件图标</a:t>
            </a:r>
          </a:p>
        </p:txBody>
      </p:sp>
      <p:sp>
        <p:nvSpPr>
          <p:cNvPr id="10" name="AutoShape 5"/>
          <p:cNvSpPr>
            <a:spLocks/>
          </p:cNvSpPr>
          <p:nvPr/>
        </p:nvSpPr>
        <p:spPr bwMode="auto">
          <a:xfrm>
            <a:off x="107950" y="1736725"/>
            <a:ext cx="1223963" cy="2016125"/>
          </a:xfrm>
          <a:prstGeom prst="borderCallout2">
            <a:avLst>
              <a:gd name="adj1" fmla="val 5671"/>
              <a:gd name="adj2" fmla="val 106227"/>
              <a:gd name="adj3" fmla="val 5671"/>
              <a:gd name="adj4" fmla="val 115435"/>
              <a:gd name="adj5" fmla="val 73148"/>
              <a:gd name="adj6" fmla="val 13839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展开显示点菜单更新事件</a:t>
            </a:r>
          </a:p>
        </p:txBody>
      </p:sp>
      <p:sp>
        <p:nvSpPr>
          <p:cNvPr id="11" name="AutoShape 6"/>
          <p:cNvSpPr>
            <a:spLocks/>
          </p:cNvSpPr>
          <p:nvPr/>
        </p:nvSpPr>
        <p:spPr bwMode="auto">
          <a:xfrm>
            <a:off x="250825" y="4402138"/>
            <a:ext cx="1223963" cy="1403350"/>
          </a:xfrm>
          <a:prstGeom prst="borderCallout2">
            <a:avLst>
              <a:gd name="adj1" fmla="val 8144"/>
              <a:gd name="adj2" fmla="val 106227"/>
              <a:gd name="adj3" fmla="val 8144"/>
              <a:gd name="adj4" fmla="val 115824"/>
              <a:gd name="adj5" fmla="val -45926"/>
              <a:gd name="adj6" fmla="val 139560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3: </a:t>
            </a:r>
            <a:r>
              <a:rPr lang="zh-CN" altLang="en-US" sz="2400" i="0" dirty="0">
                <a:ea typeface="楷体_GB2312" pitchFamily="49" charset="-122"/>
              </a:rPr>
              <a:t>选中命令事件</a:t>
            </a:r>
          </a:p>
        </p:txBody>
      </p:sp>
      <p:sp>
        <p:nvSpPr>
          <p:cNvPr id="12" name="AutoShape 7"/>
          <p:cNvSpPr>
            <a:spLocks/>
          </p:cNvSpPr>
          <p:nvPr/>
        </p:nvSpPr>
        <p:spPr bwMode="auto">
          <a:xfrm>
            <a:off x="7667625" y="1952625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20361"/>
              <a:gd name="adj5" fmla="val 119005"/>
              <a:gd name="adj6" fmla="val -5551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4: </a:t>
            </a:r>
            <a:r>
              <a:rPr lang="zh-CN" altLang="en-US" sz="2400" i="0">
                <a:ea typeface="楷体_GB2312" pitchFamily="49" charset="-122"/>
              </a:rPr>
              <a:t>打开下拉框</a:t>
            </a:r>
          </a:p>
        </p:txBody>
      </p:sp>
      <p:sp>
        <p:nvSpPr>
          <p:cNvPr id="13" name="AutoShape 8"/>
          <p:cNvSpPr>
            <a:spLocks/>
          </p:cNvSpPr>
          <p:nvPr/>
        </p:nvSpPr>
        <p:spPr bwMode="auto">
          <a:xfrm>
            <a:off x="7667625" y="4905375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34370"/>
              <a:gd name="adj5" fmla="val -61653"/>
              <a:gd name="adj6" fmla="val -104148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5: </a:t>
            </a:r>
            <a:r>
              <a:rPr lang="zh-CN" altLang="en-US" sz="2400" i="0">
                <a:ea typeface="楷体_GB2312" pitchFamily="49" charset="-122"/>
              </a:rPr>
              <a:t>单击该命令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5292725" y="5157788"/>
            <a:ext cx="2016125" cy="935037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响应显示点菜单更新命令</a:t>
            </a:r>
          </a:p>
        </p:txBody>
      </p:sp>
    </p:spTree>
    <p:extLst>
      <p:ext uri="{BB962C8B-B14F-4D97-AF65-F5344CB8AC3E}">
        <p14:creationId xmlns:p14="http://schemas.microsoft.com/office/powerpoint/2010/main" val="341927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/>
              <a:t>CCP_BoundCircleView</a:t>
            </a:r>
            <a:r>
              <a:rPr lang="en-US" altLang="zh-CN" sz="2800" dirty="0"/>
              <a:t>::</a:t>
            </a:r>
            <a:r>
              <a:rPr lang="en-US" altLang="zh-CN" sz="2800" dirty="0" err="1"/>
              <a:t>OnUpdateDisplayPoint</a:t>
            </a:r>
            <a:r>
              <a:rPr lang="zh-CN" altLang="en-US" sz="2800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void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CCP_BoundCircleView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::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OnUpdateDisplayPoint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CCmdUI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*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pCmdUI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TODO: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在此添加命令更新用户界面处理程序代码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*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=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GetDocument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ASSERT_VALID(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 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(!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return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pCmdUI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SetCheck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&amp; 1) ? 1 : 0);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}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24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准备添加显示点事件处理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10" descr="第08章_MFC包围圆_07属性_显示点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63" y="1052513"/>
            <a:ext cx="5678487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4"/>
          <p:cNvSpPr>
            <a:spLocks/>
          </p:cNvSpPr>
          <p:nvPr/>
        </p:nvSpPr>
        <p:spPr bwMode="auto">
          <a:xfrm>
            <a:off x="5219700" y="1052513"/>
            <a:ext cx="3149600" cy="468312"/>
          </a:xfrm>
          <a:prstGeom prst="borderCallout2">
            <a:avLst>
              <a:gd name="adj1" fmla="val 24407"/>
              <a:gd name="adj2" fmla="val -2421"/>
              <a:gd name="adj3" fmla="val 24407"/>
              <a:gd name="adj4" fmla="val -55644"/>
              <a:gd name="adj5" fmla="val 140676"/>
              <a:gd name="adj6" fmla="val -7711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选中事件图标</a:t>
            </a:r>
          </a:p>
        </p:txBody>
      </p:sp>
      <p:sp>
        <p:nvSpPr>
          <p:cNvPr id="10" name="AutoShape 5"/>
          <p:cNvSpPr>
            <a:spLocks/>
          </p:cNvSpPr>
          <p:nvPr/>
        </p:nvSpPr>
        <p:spPr bwMode="auto">
          <a:xfrm>
            <a:off x="107950" y="2673350"/>
            <a:ext cx="1223963" cy="1584325"/>
          </a:xfrm>
          <a:prstGeom prst="borderCallout2">
            <a:avLst>
              <a:gd name="adj1" fmla="val 7213"/>
              <a:gd name="adj2" fmla="val 106227"/>
              <a:gd name="adj3" fmla="val 7213"/>
              <a:gd name="adj4" fmla="val 114787"/>
              <a:gd name="adj5" fmla="val 100903"/>
              <a:gd name="adj6" fmla="val 13605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展开显示点事件</a:t>
            </a:r>
          </a:p>
        </p:txBody>
      </p:sp>
      <p:sp>
        <p:nvSpPr>
          <p:cNvPr id="11" name="AutoShape 6"/>
          <p:cNvSpPr>
            <a:spLocks/>
          </p:cNvSpPr>
          <p:nvPr/>
        </p:nvSpPr>
        <p:spPr bwMode="auto">
          <a:xfrm>
            <a:off x="179388" y="4581525"/>
            <a:ext cx="1223962" cy="1403350"/>
          </a:xfrm>
          <a:prstGeom prst="borderCallout2">
            <a:avLst>
              <a:gd name="adj1" fmla="val 8144"/>
              <a:gd name="adj2" fmla="val 106227"/>
              <a:gd name="adj3" fmla="val 8144"/>
              <a:gd name="adj4" fmla="val 117509"/>
              <a:gd name="adj5" fmla="val -565"/>
              <a:gd name="adj6" fmla="val 14526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3: </a:t>
            </a:r>
            <a:r>
              <a:rPr lang="zh-CN" altLang="en-US" sz="2400" i="0" dirty="0">
                <a:ea typeface="楷体_GB2312" pitchFamily="49" charset="-122"/>
              </a:rPr>
              <a:t>选中命令事件</a:t>
            </a:r>
          </a:p>
        </p:txBody>
      </p:sp>
      <p:sp>
        <p:nvSpPr>
          <p:cNvPr id="12" name="AutoShape 7"/>
          <p:cNvSpPr>
            <a:spLocks/>
          </p:cNvSpPr>
          <p:nvPr/>
        </p:nvSpPr>
        <p:spPr bwMode="auto">
          <a:xfrm>
            <a:off x="7667625" y="2889250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20361"/>
              <a:gd name="adj5" fmla="val 119005"/>
              <a:gd name="adj6" fmla="val -5551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4: </a:t>
            </a:r>
            <a:r>
              <a:rPr lang="zh-CN" altLang="en-US" sz="2400" i="0">
                <a:ea typeface="楷体_GB2312" pitchFamily="49" charset="-122"/>
              </a:rPr>
              <a:t>打开下拉框</a:t>
            </a:r>
          </a:p>
        </p:txBody>
      </p:sp>
      <p:sp>
        <p:nvSpPr>
          <p:cNvPr id="13" name="AutoShape 8"/>
          <p:cNvSpPr>
            <a:spLocks/>
          </p:cNvSpPr>
          <p:nvPr/>
        </p:nvSpPr>
        <p:spPr bwMode="auto">
          <a:xfrm>
            <a:off x="7667625" y="4437063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21403"/>
              <a:gd name="adj5" fmla="val 30093"/>
              <a:gd name="adj6" fmla="val -5888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5: </a:t>
            </a:r>
            <a:r>
              <a:rPr lang="zh-CN" altLang="en-US" sz="2400" i="0">
                <a:ea typeface="楷体_GB2312" pitchFamily="49" charset="-122"/>
              </a:rPr>
              <a:t>单击该命令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6372225" y="1628775"/>
            <a:ext cx="2016125" cy="935038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响应显示点命令</a:t>
            </a:r>
          </a:p>
        </p:txBody>
      </p:sp>
    </p:spTree>
    <p:extLst>
      <p:ext uri="{BB962C8B-B14F-4D97-AF65-F5344CB8AC3E}">
        <p14:creationId xmlns:p14="http://schemas.microsoft.com/office/powerpoint/2010/main" val="71467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本章总体纲要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67000" y="1457325"/>
            <a:ext cx="6015038" cy="4899026"/>
          </a:xfrm>
        </p:spPr>
        <p:txBody>
          <a:bodyPr/>
          <a:lstStyle/>
          <a:p>
            <a:r>
              <a:rPr lang="zh-CN" altLang="en-US" dirty="0"/>
              <a:t>点集的包围圆程序例程</a:t>
            </a:r>
          </a:p>
          <a:p>
            <a:pPr lvl="1"/>
            <a:r>
              <a:rPr lang="zh-CN" altLang="en-US" dirty="0"/>
              <a:t>设置快捷键</a:t>
            </a:r>
          </a:p>
          <a:p>
            <a:pPr lvl="1"/>
            <a:r>
              <a:rPr lang="zh-CN" altLang="en-US" dirty="0"/>
              <a:t>增加对话框</a:t>
            </a:r>
          </a:p>
          <a:p>
            <a:pPr lvl="1"/>
            <a:r>
              <a:rPr lang="zh-CN" altLang="en-US" dirty="0"/>
              <a:t>事件处理</a:t>
            </a:r>
          </a:p>
          <a:p>
            <a:pPr lvl="1"/>
            <a:r>
              <a:rPr lang="zh-CN" altLang="en-US" dirty="0"/>
              <a:t>文件处理</a:t>
            </a:r>
          </a:p>
          <a:p>
            <a:r>
              <a:rPr lang="zh-CN" altLang="en-US" dirty="0"/>
              <a:t>基于对话框的</a:t>
            </a:r>
            <a:r>
              <a:rPr lang="en-US" altLang="zh-CN" dirty="0"/>
              <a:t>MFC</a:t>
            </a:r>
            <a:r>
              <a:rPr lang="zh-CN" altLang="en-US" dirty="0"/>
              <a:t>程序</a:t>
            </a:r>
          </a:p>
          <a:p>
            <a:r>
              <a:rPr lang="zh-CN" altLang="en-US" dirty="0" smtClean="0"/>
              <a:t>复习</a:t>
            </a:r>
            <a:endParaRPr lang="en-US" altLang="zh-CN" dirty="0" smtClean="0"/>
          </a:p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53F0A-F76F-4225-8CCB-2FB6B8E06622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231775" y="3505200"/>
          <a:ext cx="1978025" cy="271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" name="剪辑" r:id="rId4" imgW="2309813" imgH="3176588" progId="MS_ClipArt_Gallery.2">
                  <p:embed/>
                </p:oleObj>
              </mc:Choice>
              <mc:Fallback>
                <p:oleObj name="剪辑" r:id="rId4" imgW="2309813" imgH="3176588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" y="3505200"/>
                        <a:ext cx="1978025" cy="271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2209800" y="1557338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楷体_GB2312" pitchFamily="49" charset="-122"/>
            </a:endParaRP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2209800" y="2048047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20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/>
              <a:t>CCP_BoundCircleView</a:t>
            </a:r>
            <a:r>
              <a:rPr lang="en-US" altLang="zh-CN" sz="3200" dirty="0"/>
              <a:t>::</a:t>
            </a:r>
            <a:r>
              <a:rPr lang="en-US" altLang="zh-CN" sz="3200" dirty="0" err="1"/>
              <a:t>OnDisplayPoint</a:t>
            </a:r>
            <a:r>
              <a:rPr lang="zh-CN" altLang="en-US" sz="3200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void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CCP_BoundCircleView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::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OnDisplayPoint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TODO: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在此添加命令处理程序代码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*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=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GetDocument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ASSERT_VALID(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(!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return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^= 1;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Invalidate( );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if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&amp; 1)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GetParentFrame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GetMessageBar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SetWindowTextW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zh-CN" altLang="en-US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显示点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!"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else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GetParentFrame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GetMessageBar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SetWindowTextW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zh-CN" altLang="en-US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不显示点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!"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}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34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准备添加显示圆菜单更新事件处理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10" descr="第08章_MFC包围圆_07属性_显示圆_更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5" y="1052513"/>
            <a:ext cx="5668963" cy="518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4"/>
          <p:cNvSpPr>
            <a:spLocks/>
          </p:cNvSpPr>
          <p:nvPr/>
        </p:nvSpPr>
        <p:spPr bwMode="auto">
          <a:xfrm>
            <a:off x="5219700" y="1052513"/>
            <a:ext cx="3149600" cy="468312"/>
          </a:xfrm>
          <a:prstGeom prst="borderCallout2">
            <a:avLst>
              <a:gd name="adj1" fmla="val 24407"/>
              <a:gd name="adj2" fmla="val -2421"/>
              <a:gd name="adj3" fmla="val 24407"/>
              <a:gd name="adj4" fmla="val -55644"/>
              <a:gd name="adj5" fmla="val 140676"/>
              <a:gd name="adj6" fmla="val -7711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选中事件图标</a:t>
            </a:r>
          </a:p>
        </p:txBody>
      </p:sp>
      <p:sp>
        <p:nvSpPr>
          <p:cNvPr id="10" name="AutoShape 5"/>
          <p:cNvSpPr>
            <a:spLocks/>
          </p:cNvSpPr>
          <p:nvPr/>
        </p:nvSpPr>
        <p:spPr bwMode="auto">
          <a:xfrm>
            <a:off x="107950" y="2205038"/>
            <a:ext cx="1223963" cy="2016125"/>
          </a:xfrm>
          <a:prstGeom prst="borderCallout2">
            <a:avLst>
              <a:gd name="adj1" fmla="val 5671"/>
              <a:gd name="adj2" fmla="val 106227"/>
              <a:gd name="adj3" fmla="val 5671"/>
              <a:gd name="adj4" fmla="val 115176"/>
              <a:gd name="adj5" fmla="val 72440"/>
              <a:gd name="adj6" fmla="val 137222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展开显示圆菜单更新事件</a:t>
            </a:r>
          </a:p>
        </p:txBody>
      </p:sp>
      <p:sp>
        <p:nvSpPr>
          <p:cNvPr id="11" name="AutoShape 6"/>
          <p:cNvSpPr>
            <a:spLocks/>
          </p:cNvSpPr>
          <p:nvPr/>
        </p:nvSpPr>
        <p:spPr bwMode="auto">
          <a:xfrm>
            <a:off x="107950" y="4508500"/>
            <a:ext cx="1223963" cy="1403350"/>
          </a:xfrm>
          <a:prstGeom prst="borderCallout2">
            <a:avLst>
              <a:gd name="adj1" fmla="val 8144"/>
              <a:gd name="adj2" fmla="val 106227"/>
              <a:gd name="adj3" fmla="val 8144"/>
              <a:gd name="adj4" fmla="val 119713"/>
              <a:gd name="adj5" fmla="val -25227"/>
              <a:gd name="adj6" fmla="val 15317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3: </a:t>
            </a:r>
            <a:r>
              <a:rPr lang="zh-CN" altLang="en-US" sz="2400" i="0" dirty="0">
                <a:ea typeface="楷体_GB2312" pitchFamily="49" charset="-122"/>
              </a:rPr>
              <a:t>选中命令事件</a:t>
            </a:r>
          </a:p>
        </p:txBody>
      </p:sp>
      <p:sp>
        <p:nvSpPr>
          <p:cNvPr id="12" name="AutoShape 7"/>
          <p:cNvSpPr>
            <a:spLocks/>
          </p:cNvSpPr>
          <p:nvPr/>
        </p:nvSpPr>
        <p:spPr bwMode="auto">
          <a:xfrm>
            <a:off x="7667625" y="2420938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20361"/>
              <a:gd name="adj5" fmla="val 119005"/>
              <a:gd name="adj6" fmla="val -5551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4: </a:t>
            </a:r>
            <a:r>
              <a:rPr lang="zh-CN" altLang="en-US" sz="2400" i="0">
                <a:ea typeface="楷体_GB2312" pitchFamily="49" charset="-122"/>
              </a:rPr>
              <a:t>打开下拉框</a:t>
            </a:r>
          </a:p>
        </p:txBody>
      </p:sp>
      <p:sp>
        <p:nvSpPr>
          <p:cNvPr id="13" name="AutoShape 8"/>
          <p:cNvSpPr>
            <a:spLocks/>
          </p:cNvSpPr>
          <p:nvPr/>
        </p:nvSpPr>
        <p:spPr bwMode="auto">
          <a:xfrm>
            <a:off x="7667625" y="4005263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24255"/>
              <a:gd name="adj5" fmla="val 31898"/>
              <a:gd name="adj6" fmla="val -69000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5: </a:t>
            </a:r>
            <a:r>
              <a:rPr lang="zh-CN" altLang="en-US" sz="2400" i="0">
                <a:ea typeface="楷体_GB2312" pitchFamily="49" charset="-122"/>
              </a:rPr>
              <a:t>单击该命令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5292725" y="5157788"/>
            <a:ext cx="2016125" cy="935037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响应显示圆菜单更新命令</a:t>
            </a:r>
          </a:p>
        </p:txBody>
      </p:sp>
    </p:spTree>
    <p:extLst>
      <p:ext uri="{BB962C8B-B14F-4D97-AF65-F5344CB8AC3E}">
        <p14:creationId xmlns:p14="http://schemas.microsoft.com/office/powerpoint/2010/main" val="144798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/>
              <a:t>CCP_BoundCircleView</a:t>
            </a:r>
            <a:r>
              <a:rPr lang="en-US" altLang="zh-CN" sz="2800" dirty="0"/>
              <a:t>::</a:t>
            </a:r>
            <a:r>
              <a:rPr lang="en-US" altLang="zh-CN" sz="2800" dirty="0" err="1"/>
              <a:t>OnUpdateDisplayCircle</a:t>
            </a:r>
            <a:r>
              <a:rPr lang="zh-CN" altLang="en-US" sz="2800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void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CCP_BoundCircleView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::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OnUpdateDisplayCircle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CCmdUI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*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pCmdUI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TODO: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在此添加命令更新用户界面处理程序代码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*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=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GetDocument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ASSERT_VALID(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 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(!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return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pCmdUI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SetCheck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&amp; 2) ? 1 : 0);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}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42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准备添加显示圆事件处理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10" descr="第08章_MFC包围圆_07属性_显示圆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5" y="1052513"/>
            <a:ext cx="5668963" cy="518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4"/>
          <p:cNvSpPr>
            <a:spLocks/>
          </p:cNvSpPr>
          <p:nvPr/>
        </p:nvSpPr>
        <p:spPr bwMode="auto">
          <a:xfrm>
            <a:off x="5219700" y="1052513"/>
            <a:ext cx="3149600" cy="468312"/>
          </a:xfrm>
          <a:prstGeom prst="borderCallout2">
            <a:avLst>
              <a:gd name="adj1" fmla="val 24407"/>
              <a:gd name="adj2" fmla="val -2421"/>
              <a:gd name="adj3" fmla="val 24407"/>
              <a:gd name="adj4" fmla="val -55644"/>
              <a:gd name="adj5" fmla="val 140676"/>
              <a:gd name="adj6" fmla="val -7711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选中事件图标</a:t>
            </a:r>
          </a:p>
        </p:txBody>
      </p:sp>
      <p:sp>
        <p:nvSpPr>
          <p:cNvPr id="10" name="AutoShape 5"/>
          <p:cNvSpPr>
            <a:spLocks/>
          </p:cNvSpPr>
          <p:nvPr/>
        </p:nvSpPr>
        <p:spPr bwMode="auto">
          <a:xfrm>
            <a:off x="107950" y="1944688"/>
            <a:ext cx="1223963" cy="1584325"/>
          </a:xfrm>
          <a:prstGeom prst="borderCallout2">
            <a:avLst>
              <a:gd name="adj1" fmla="val 7213"/>
              <a:gd name="adj2" fmla="val 106227"/>
              <a:gd name="adj3" fmla="val 7213"/>
              <a:gd name="adj4" fmla="val 114528"/>
              <a:gd name="adj5" fmla="val 105310"/>
              <a:gd name="adj6" fmla="val 135019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展开显示圆事件</a:t>
            </a:r>
          </a:p>
        </p:txBody>
      </p:sp>
      <p:sp>
        <p:nvSpPr>
          <p:cNvPr id="11" name="AutoShape 6"/>
          <p:cNvSpPr>
            <a:spLocks/>
          </p:cNvSpPr>
          <p:nvPr/>
        </p:nvSpPr>
        <p:spPr bwMode="auto">
          <a:xfrm>
            <a:off x="250825" y="4610100"/>
            <a:ext cx="1223963" cy="1403350"/>
          </a:xfrm>
          <a:prstGeom prst="borderCallout2">
            <a:avLst>
              <a:gd name="adj1" fmla="val 8144"/>
              <a:gd name="adj2" fmla="val 106227"/>
              <a:gd name="adj3" fmla="val 8144"/>
              <a:gd name="adj4" fmla="val 115824"/>
              <a:gd name="adj5" fmla="val -45926"/>
              <a:gd name="adj6" fmla="val 139560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3: </a:t>
            </a:r>
            <a:r>
              <a:rPr lang="zh-CN" altLang="en-US" sz="2400" i="0" dirty="0">
                <a:ea typeface="楷体_GB2312" pitchFamily="49" charset="-122"/>
              </a:rPr>
              <a:t>选中命令事件</a:t>
            </a:r>
          </a:p>
        </p:txBody>
      </p:sp>
      <p:sp>
        <p:nvSpPr>
          <p:cNvPr id="12" name="AutoShape 7"/>
          <p:cNvSpPr>
            <a:spLocks/>
          </p:cNvSpPr>
          <p:nvPr/>
        </p:nvSpPr>
        <p:spPr bwMode="auto">
          <a:xfrm>
            <a:off x="7667625" y="2160588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20361"/>
              <a:gd name="adj5" fmla="val 119005"/>
              <a:gd name="adj6" fmla="val -5551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4: </a:t>
            </a:r>
            <a:r>
              <a:rPr lang="zh-CN" altLang="en-US" sz="2400" i="0">
                <a:ea typeface="楷体_GB2312" pitchFamily="49" charset="-122"/>
              </a:rPr>
              <a:t>打开下拉框</a:t>
            </a:r>
          </a:p>
        </p:txBody>
      </p:sp>
      <p:sp>
        <p:nvSpPr>
          <p:cNvPr id="13" name="AutoShape 8"/>
          <p:cNvSpPr>
            <a:spLocks/>
          </p:cNvSpPr>
          <p:nvPr/>
        </p:nvSpPr>
        <p:spPr bwMode="auto">
          <a:xfrm>
            <a:off x="7667625" y="4508500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34370"/>
              <a:gd name="adj5" fmla="val -18551"/>
              <a:gd name="adj6" fmla="val -104148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5: </a:t>
            </a:r>
            <a:r>
              <a:rPr lang="zh-CN" altLang="en-US" sz="2400" i="0">
                <a:ea typeface="楷体_GB2312" pitchFamily="49" charset="-122"/>
              </a:rPr>
              <a:t>单击该命令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5292725" y="5157788"/>
            <a:ext cx="2016125" cy="935037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响应显示圆命令</a:t>
            </a:r>
          </a:p>
        </p:txBody>
      </p:sp>
    </p:spTree>
    <p:extLst>
      <p:ext uri="{BB962C8B-B14F-4D97-AF65-F5344CB8AC3E}">
        <p14:creationId xmlns:p14="http://schemas.microsoft.com/office/powerpoint/2010/main" val="63352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/>
              <a:t>CCP_BoundCircleView</a:t>
            </a:r>
            <a:r>
              <a:rPr lang="en-US" altLang="zh-CN" sz="3200" dirty="0"/>
              <a:t>::</a:t>
            </a:r>
            <a:r>
              <a:rPr lang="en-US" altLang="zh-CN" sz="3200" dirty="0" err="1"/>
              <a:t>OnDisplayCircle</a:t>
            </a:r>
            <a:r>
              <a:rPr lang="zh-CN" altLang="en-US" sz="3200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void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CCP_BoundCircleView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::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OnDisplayCircle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TODO: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在此添加命令处理程序代码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*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=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GetDocument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ASSERT_VALID(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(!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return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^= 2;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Invalidate( );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 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&amp; 2)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GetParentFrame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GetMessageBar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SetWindowTextW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zh-CN" altLang="en-US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显示圆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else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GetParentFrame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GetMessageBar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SetWindowTextW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zh-CN" altLang="en-US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不显示圆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</a:t>
            </a:r>
          </a:p>
          <a:p>
            <a:pPr marL="342900" lvl="0" indent="-342900" algn="l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}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57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准备添加显示点索引号菜单更新事件处理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10" descr="第08章_MFC包围圆_07属性_索引号_更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8" y="1052513"/>
            <a:ext cx="5646737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4"/>
          <p:cNvSpPr>
            <a:spLocks/>
          </p:cNvSpPr>
          <p:nvPr/>
        </p:nvSpPr>
        <p:spPr bwMode="auto">
          <a:xfrm>
            <a:off x="5219700" y="1052513"/>
            <a:ext cx="3149600" cy="468312"/>
          </a:xfrm>
          <a:prstGeom prst="borderCallout2">
            <a:avLst>
              <a:gd name="adj1" fmla="val 24407"/>
              <a:gd name="adj2" fmla="val -2421"/>
              <a:gd name="adj3" fmla="val 24407"/>
              <a:gd name="adj4" fmla="val -55644"/>
              <a:gd name="adj5" fmla="val 140676"/>
              <a:gd name="adj6" fmla="val -7711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选中事件图标</a:t>
            </a:r>
          </a:p>
        </p:txBody>
      </p:sp>
      <p:sp>
        <p:nvSpPr>
          <p:cNvPr id="10" name="AutoShape 5"/>
          <p:cNvSpPr>
            <a:spLocks/>
          </p:cNvSpPr>
          <p:nvPr/>
        </p:nvSpPr>
        <p:spPr bwMode="auto">
          <a:xfrm>
            <a:off x="179388" y="1773238"/>
            <a:ext cx="1223962" cy="2376487"/>
          </a:xfrm>
          <a:prstGeom prst="borderCallout2">
            <a:avLst>
              <a:gd name="adj1" fmla="val 4810"/>
              <a:gd name="adj2" fmla="val 106227"/>
              <a:gd name="adj3" fmla="val 4810"/>
              <a:gd name="adj4" fmla="val 113231"/>
              <a:gd name="adj5" fmla="val 98264"/>
              <a:gd name="adj6" fmla="val 130222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展开显示点索引号菜单更新事件</a:t>
            </a:r>
          </a:p>
        </p:txBody>
      </p:sp>
      <p:sp>
        <p:nvSpPr>
          <p:cNvPr id="11" name="AutoShape 6"/>
          <p:cNvSpPr>
            <a:spLocks/>
          </p:cNvSpPr>
          <p:nvPr/>
        </p:nvSpPr>
        <p:spPr bwMode="auto">
          <a:xfrm>
            <a:off x="179388" y="4438650"/>
            <a:ext cx="1223962" cy="1403350"/>
          </a:xfrm>
          <a:prstGeom prst="borderCallout2">
            <a:avLst>
              <a:gd name="adj1" fmla="val 8144"/>
              <a:gd name="adj2" fmla="val 106227"/>
              <a:gd name="adj3" fmla="val 8144"/>
              <a:gd name="adj4" fmla="val 118417"/>
              <a:gd name="adj5" fmla="val 8486"/>
              <a:gd name="adj6" fmla="val 148380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3: </a:t>
            </a:r>
            <a:r>
              <a:rPr lang="zh-CN" altLang="en-US" sz="2400" i="0" dirty="0">
                <a:ea typeface="楷体_GB2312" pitchFamily="49" charset="-122"/>
              </a:rPr>
              <a:t>选中命令事件</a:t>
            </a:r>
          </a:p>
        </p:txBody>
      </p:sp>
      <p:sp>
        <p:nvSpPr>
          <p:cNvPr id="12" name="AutoShape 7"/>
          <p:cNvSpPr>
            <a:spLocks/>
          </p:cNvSpPr>
          <p:nvPr/>
        </p:nvSpPr>
        <p:spPr bwMode="auto">
          <a:xfrm>
            <a:off x="7667625" y="2824163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20361"/>
              <a:gd name="adj5" fmla="val 119005"/>
              <a:gd name="adj6" fmla="val -5551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4: </a:t>
            </a:r>
            <a:r>
              <a:rPr lang="zh-CN" altLang="en-US" sz="2400" i="0">
                <a:ea typeface="楷体_GB2312" pitchFamily="49" charset="-122"/>
              </a:rPr>
              <a:t>打开下拉框</a:t>
            </a:r>
          </a:p>
        </p:txBody>
      </p:sp>
      <p:sp>
        <p:nvSpPr>
          <p:cNvPr id="13" name="AutoShape 8"/>
          <p:cNvSpPr>
            <a:spLocks/>
          </p:cNvSpPr>
          <p:nvPr/>
        </p:nvSpPr>
        <p:spPr bwMode="auto">
          <a:xfrm>
            <a:off x="7667625" y="4365625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20361"/>
              <a:gd name="adj5" fmla="val 35296"/>
              <a:gd name="adj6" fmla="val -5564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5: </a:t>
            </a:r>
            <a:r>
              <a:rPr lang="zh-CN" altLang="en-US" sz="2400" i="0">
                <a:ea typeface="楷体_GB2312" pitchFamily="49" charset="-122"/>
              </a:rPr>
              <a:t>单击该命令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5003800" y="5157788"/>
            <a:ext cx="2305050" cy="935037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响应显示点索引号菜单更新命令</a:t>
            </a:r>
          </a:p>
        </p:txBody>
      </p:sp>
    </p:spTree>
    <p:extLst>
      <p:ext uri="{BB962C8B-B14F-4D97-AF65-F5344CB8AC3E}">
        <p14:creationId xmlns:p14="http://schemas.microsoft.com/office/powerpoint/2010/main" val="143464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/>
              <a:t>CCP_BoundCircleView</a:t>
            </a:r>
            <a:r>
              <a:rPr lang="en-US" altLang="zh-CN" sz="2800" dirty="0"/>
              <a:t>::</a:t>
            </a:r>
            <a:r>
              <a:rPr lang="en-US" altLang="zh-CN" sz="2800" dirty="0" err="1"/>
              <a:t>OnUpdateDisplayIndex</a:t>
            </a:r>
            <a:r>
              <a:rPr lang="zh-CN" altLang="en-US" sz="2800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void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CCP_BoundCircleView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::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OnUpdateDisplayIndex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CCmdUI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*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pCmdUI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TODO: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在此添加命令更新用户界面处理程序代码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*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=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GetDocument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ASSERT_VALID(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(!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return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pCmdUI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SetCheck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&amp; 4) ? 1 : 0);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}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80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准备添加显示点索引号事件处理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10" descr="第08章_MFC包围圆_07属性_索引号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63" y="1052513"/>
            <a:ext cx="5678487" cy="518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4"/>
          <p:cNvSpPr>
            <a:spLocks/>
          </p:cNvSpPr>
          <p:nvPr/>
        </p:nvSpPr>
        <p:spPr bwMode="auto">
          <a:xfrm>
            <a:off x="5219700" y="1052513"/>
            <a:ext cx="3149600" cy="468312"/>
          </a:xfrm>
          <a:prstGeom prst="borderCallout2">
            <a:avLst>
              <a:gd name="adj1" fmla="val 24407"/>
              <a:gd name="adj2" fmla="val -2421"/>
              <a:gd name="adj3" fmla="val 24407"/>
              <a:gd name="adj4" fmla="val -55644"/>
              <a:gd name="adj5" fmla="val 140676"/>
              <a:gd name="adj6" fmla="val -7711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选中事件图标</a:t>
            </a:r>
          </a:p>
        </p:txBody>
      </p:sp>
      <p:sp>
        <p:nvSpPr>
          <p:cNvPr id="10" name="AutoShape 5"/>
          <p:cNvSpPr>
            <a:spLocks/>
          </p:cNvSpPr>
          <p:nvPr/>
        </p:nvSpPr>
        <p:spPr bwMode="auto">
          <a:xfrm>
            <a:off x="150813" y="2428875"/>
            <a:ext cx="1223962" cy="1944688"/>
          </a:xfrm>
          <a:prstGeom prst="borderCallout2">
            <a:avLst>
              <a:gd name="adj1" fmla="val 5880"/>
              <a:gd name="adj2" fmla="val 106227"/>
              <a:gd name="adj3" fmla="val 5880"/>
              <a:gd name="adj4" fmla="val 114528"/>
              <a:gd name="adj5" fmla="val 85796"/>
              <a:gd name="adj6" fmla="val 135019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展开显示点索引号事件</a:t>
            </a:r>
          </a:p>
        </p:txBody>
      </p:sp>
      <p:sp>
        <p:nvSpPr>
          <p:cNvPr id="11" name="AutoShape 6"/>
          <p:cNvSpPr>
            <a:spLocks/>
          </p:cNvSpPr>
          <p:nvPr/>
        </p:nvSpPr>
        <p:spPr bwMode="auto">
          <a:xfrm>
            <a:off x="150813" y="4581525"/>
            <a:ext cx="1223962" cy="1403350"/>
          </a:xfrm>
          <a:prstGeom prst="borderCallout2">
            <a:avLst>
              <a:gd name="adj1" fmla="val 8144"/>
              <a:gd name="adj2" fmla="val 106227"/>
              <a:gd name="adj3" fmla="val 8144"/>
              <a:gd name="adj4" fmla="val 119065"/>
              <a:gd name="adj5" fmla="val -16292"/>
              <a:gd name="adj6" fmla="val 150843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3: </a:t>
            </a:r>
            <a:r>
              <a:rPr lang="zh-CN" altLang="en-US" sz="2400" i="0" dirty="0">
                <a:ea typeface="楷体_GB2312" pitchFamily="49" charset="-122"/>
              </a:rPr>
              <a:t>选中命令事件</a:t>
            </a:r>
          </a:p>
        </p:txBody>
      </p:sp>
      <p:sp>
        <p:nvSpPr>
          <p:cNvPr id="12" name="AutoShape 7"/>
          <p:cNvSpPr>
            <a:spLocks/>
          </p:cNvSpPr>
          <p:nvPr/>
        </p:nvSpPr>
        <p:spPr bwMode="auto">
          <a:xfrm>
            <a:off x="7710488" y="2644775"/>
            <a:ext cx="1223962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20361"/>
              <a:gd name="adj5" fmla="val 119005"/>
              <a:gd name="adj6" fmla="val -5551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4: </a:t>
            </a:r>
            <a:r>
              <a:rPr lang="zh-CN" altLang="en-US" sz="2400" i="0">
                <a:ea typeface="楷体_GB2312" pitchFamily="49" charset="-122"/>
              </a:rPr>
              <a:t>打开下拉框</a:t>
            </a:r>
          </a:p>
        </p:txBody>
      </p:sp>
      <p:sp>
        <p:nvSpPr>
          <p:cNvPr id="13" name="AutoShape 8"/>
          <p:cNvSpPr>
            <a:spLocks/>
          </p:cNvSpPr>
          <p:nvPr/>
        </p:nvSpPr>
        <p:spPr bwMode="auto">
          <a:xfrm>
            <a:off x="7667625" y="4149725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20361"/>
              <a:gd name="adj5" fmla="val 34051"/>
              <a:gd name="adj6" fmla="val -5538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5: </a:t>
            </a:r>
            <a:r>
              <a:rPr lang="zh-CN" altLang="en-US" sz="2400" i="0">
                <a:ea typeface="楷体_GB2312" pitchFamily="49" charset="-122"/>
              </a:rPr>
              <a:t>单击该命令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5292725" y="5157788"/>
            <a:ext cx="2016125" cy="935037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响应显示点索引号命令</a:t>
            </a:r>
          </a:p>
        </p:txBody>
      </p:sp>
    </p:spTree>
    <p:extLst>
      <p:ext uri="{BB962C8B-B14F-4D97-AF65-F5344CB8AC3E}">
        <p14:creationId xmlns:p14="http://schemas.microsoft.com/office/powerpoint/2010/main" val="232028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/>
              <a:t>CCP_BoundCircleView</a:t>
            </a:r>
            <a:r>
              <a:rPr lang="en-US" altLang="zh-CN" sz="3200" dirty="0"/>
              <a:t>::</a:t>
            </a:r>
            <a:r>
              <a:rPr lang="en-US" altLang="zh-CN" sz="3200" dirty="0" err="1"/>
              <a:t>OnDisplayIndex</a:t>
            </a:r>
            <a:r>
              <a:rPr lang="zh-CN" altLang="en-US" sz="3200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l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void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CCP_BoundCircleView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::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OnDisplayIndex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()</a:t>
            </a:r>
          </a:p>
          <a:p>
            <a:pPr marL="342900" lvl="0" indent="-342900" algn="l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TODO: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在此添加命令处理程序代码</a:t>
            </a:r>
          </a:p>
          <a:p>
            <a:pPr marL="342900" lvl="0" indent="-342900" algn="l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*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=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GetDocument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ASSERT_VALID(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(!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return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^= 4;</a:t>
            </a:r>
          </a:p>
          <a:p>
            <a:pPr marL="342900" lvl="0" indent="-342900" algn="l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Invalidate( );</a:t>
            </a:r>
          </a:p>
          <a:p>
            <a:pPr marL="342900" lvl="0" indent="-342900" algn="l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&amp; 4)</a:t>
            </a:r>
          </a:p>
          <a:p>
            <a:pPr marL="342900" lvl="0" indent="-342900" algn="l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GetParentFrame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GetMessageBar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</a:t>
            </a:r>
          </a:p>
          <a:p>
            <a:pPr marL="342900" lvl="0" indent="-342900" algn="l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SetWindowTextW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zh-CN" altLang="en-US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显示点的索引号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!"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</a:t>
            </a:r>
          </a:p>
          <a:p>
            <a:pPr marL="342900" lvl="0" indent="-342900" algn="l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else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GetParentFrame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GetMessageBar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</a:t>
            </a:r>
          </a:p>
          <a:p>
            <a:pPr marL="342900" lvl="0" indent="-342900" algn="l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SetWindowTextW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zh-CN" altLang="en-US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不显示点的索引号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!"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</a:t>
            </a:r>
          </a:p>
          <a:p>
            <a:pPr marL="342900" lvl="0" indent="-342900" algn="l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}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89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准备添加自适应显示事件处理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10" descr="第08章_MFC包围圆_07属性_自适应显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5" y="1052513"/>
            <a:ext cx="5668963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4"/>
          <p:cNvSpPr>
            <a:spLocks/>
          </p:cNvSpPr>
          <p:nvPr/>
        </p:nvSpPr>
        <p:spPr bwMode="auto">
          <a:xfrm>
            <a:off x="5219700" y="1052513"/>
            <a:ext cx="3149600" cy="468312"/>
          </a:xfrm>
          <a:prstGeom prst="borderCallout2">
            <a:avLst>
              <a:gd name="adj1" fmla="val 24407"/>
              <a:gd name="adj2" fmla="val -2421"/>
              <a:gd name="adj3" fmla="val 24407"/>
              <a:gd name="adj4" fmla="val -55644"/>
              <a:gd name="adj5" fmla="val 140676"/>
              <a:gd name="adj6" fmla="val -7711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选中事件图标</a:t>
            </a:r>
          </a:p>
        </p:txBody>
      </p:sp>
      <p:sp>
        <p:nvSpPr>
          <p:cNvPr id="10" name="AutoShape 5"/>
          <p:cNvSpPr>
            <a:spLocks/>
          </p:cNvSpPr>
          <p:nvPr/>
        </p:nvSpPr>
        <p:spPr bwMode="auto">
          <a:xfrm>
            <a:off x="122238" y="2184400"/>
            <a:ext cx="1223962" cy="1728788"/>
          </a:xfrm>
          <a:prstGeom prst="borderCallout2">
            <a:avLst>
              <a:gd name="adj1" fmla="val 6611"/>
              <a:gd name="adj2" fmla="val 106227"/>
              <a:gd name="adj3" fmla="val 6611"/>
              <a:gd name="adj4" fmla="val 114528"/>
              <a:gd name="adj5" fmla="val 96509"/>
              <a:gd name="adj6" fmla="val 135019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展开自适应显示事件</a:t>
            </a:r>
          </a:p>
        </p:txBody>
      </p:sp>
      <p:sp>
        <p:nvSpPr>
          <p:cNvPr id="11" name="AutoShape 6"/>
          <p:cNvSpPr>
            <a:spLocks/>
          </p:cNvSpPr>
          <p:nvPr/>
        </p:nvSpPr>
        <p:spPr bwMode="auto">
          <a:xfrm>
            <a:off x="265113" y="4849813"/>
            <a:ext cx="1223962" cy="1403350"/>
          </a:xfrm>
          <a:prstGeom prst="borderCallout2">
            <a:avLst>
              <a:gd name="adj1" fmla="val 8144"/>
              <a:gd name="adj2" fmla="val 106227"/>
              <a:gd name="adj3" fmla="val 8144"/>
              <a:gd name="adj4" fmla="val 115824"/>
              <a:gd name="adj5" fmla="val -45926"/>
              <a:gd name="adj6" fmla="val 139560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3: </a:t>
            </a:r>
            <a:r>
              <a:rPr lang="zh-CN" altLang="en-US" sz="2400" i="0" dirty="0">
                <a:ea typeface="楷体_GB2312" pitchFamily="49" charset="-122"/>
              </a:rPr>
              <a:t>选中命令事件</a:t>
            </a:r>
          </a:p>
        </p:txBody>
      </p:sp>
      <p:sp>
        <p:nvSpPr>
          <p:cNvPr id="12" name="AutoShape 7"/>
          <p:cNvSpPr>
            <a:spLocks/>
          </p:cNvSpPr>
          <p:nvPr/>
        </p:nvSpPr>
        <p:spPr bwMode="auto">
          <a:xfrm>
            <a:off x="7681913" y="2400300"/>
            <a:ext cx="1223962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20361"/>
              <a:gd name="adj5" fmla="val 119005"/>
              <a:gd name="adj6" fmla="val -5551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4: </a:t>
            </a:r>
            <a:r>
              <a:rPr lang="zh-CN" altLang="en-US" sz="2400" i="0">
                <a:ea typeface="楷体_GB2312" pitchFamily="49" charset="-122"/>
              </a:rPr>
              <a:t>打开下拉框</a:t>
            </a:r>
          </a:p>
        </p:txBody>
      </p:sp>
      <p:sp>
        <p:nvSpPr>
          <p:cNvPr id="13" name="AutoShape 8"/>
          <p:cNvSpPr>
            <a:spLocks/>
          </p:cNvSpPr>
          <p:nvPr/>
        </p:nvSpPr>
        <p:spPr bwMode="auto">
          <a:xfrm>
            <a:off x="7667625" y="4005263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24255"/>
              <a:gd name="adj5" fmla="val 31449"/>
              <a:gd name="adj6" fmla="val -69000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5: </a:t>
            </a:r>
            <a:r>
              <a:rPr lang="zh-CN" altLang="en-US" sz="2400" i="0">
                <a:ea typeface="楷体_GB2312" pitchFamily="49" charset="-122"/>
              </a:rPr>
              <a:t>单击该命令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5292725" y="5157788"/>
            <a:ext cx="2016125" cy="935037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响应自适应显示命令</a:t>
            </a:r>
          </a:p>
        </p:txBody>
      </p:sp>
    </p:spTree>
    <p:extLst>
      <p:ext uri="{BB962C8B-B14F-4D97-AF65-F5344CB8AC3E}">
        <p14:creationId xmlns:p14="http://schemas.microsoft.com/office/powerpoint/2010/main" val="328892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点集的包围圆程序例程说明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采用</a:t>
            </a:r>
            <a:r>
              <a:rPr lang="en-US" altLang="zh-CN" dirty="0"/>
              <a:t>MFC</a:t>
            </a:r>
            <a:r>
              <a:rPr lang="zh-CN" altLang="en-US" dirty="0"/>
              <a:t>编写点集的包围圆程序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23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1180600"/>
          </a:xfrm>
        </p:spPr>
        <p:txBody>
          <a:bodyPr/>
          <a:lstStyle/>
          <a:p>
            <a:r>
              <a:rPr lang="en-US" altLang="zh-CN" dirty="0" err="1"/>
              <a:t>CCP_BoundCircleView</a:t>
            </a:r>
            <a:r>
              <a:rPr lang="en-US" altLang="zh-CN" dirty="0"/>
              <a:t>::</a:t>
            </a:r>
            <a:r>
              <a:rPr lang="en-US" altLang="en-US" dirty="0" err="1"/>
              <a:t>OnDisplayFit</a:t>
            </a:r>
            <a:r>
              <a:rPr lang="zh-CN" altLang="en-US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963" y="1248937"/>
            <a:ext cx="8220075" cy="5107414"/>
          </a:xfrm>
        </p:spPr>
        <p:txBody>
          <a:bodyPr>
            <a:noAutofit/>
          </a:bodyPr>
          <a:lstStyle/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void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CCP_BoundCircleView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::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OnDisplayFit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TODO: 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在此添加命令处理程序代码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*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=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GetDocument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ASSERT_VALID(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(!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return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en-US" altLang="zh-CN" sz="1800" kern="0" dirty="0">
              <a:solidFill>
                <a:srgbClr val="000000"/>
              </a:solidFill>
              <a:latin typeface="Times New Roman"/>
              <a:ea typeface="宋体"/>
              <a:cs typeface="+mn-cs"/>
            </a:endParaRP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 err="1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int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 err="1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int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n=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-&gt;m_arrayPoint2D.mb_getSize( 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CP_Point2D* pa=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-&gt;m_arrayPoint2D.mb_getData( 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double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dxMin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dyMin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dxMax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dyMax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ra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s1, s2;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CRect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r;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GetClientRect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(&amp; r);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en-US" altLang="zh-CN" sz="1800" kern="0" dirty="0">
              <a:solidFill>
                <a:srgbClr val="000000"/>
              </a:solidFill>
              <a:latin typeface="Times New Roman"/>
              <a:ea typeface="宋体"/>
              <a:cs typeface="+mn-cs"/>
            </a:endParaRP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ra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m_circle.m_radius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if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ra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&lt;0)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ra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=0-ra;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dxMin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m_circle.m_center.m_x-ra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dyMin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m_circle.m_center.m_y-ra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dxMax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m_circle.m_center.m_x+ra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dyMax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m_circle.m_center.m_y+ra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183776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6"/>
            <a:ext cx="9144000" cy="433465"/>
          </a:xfrm>
        </p:spPr>
        <p:txBody>
          <a:bodyPr>
            <a:noAutofit/>
          </a:bodyPr>
          <a:lstStyle/>
          <a:p>
            <a:r>
              <a:rPr lang="en-US" altLang="zh-CN" sz="2400" dirty="0" err="1"/>
              <a:t>CCP_BoundCircleView</a:t>
            </a:r>
            <a:r>
              <a:rPr lang="en-US" altLang="zh-CN" sz="2400" dirty="0"/>
              <a:t>::</a:t>
            </a:r>
            <a:r>
              <a:rPr lang="en-US" altLang="en-US" sz="2400" dirty="0" err="1"/>
              <a:t>OnDisplayFit</a:t>
            </a:r>
            <a:r>
              <a:rPr lang="zh-CN" altLang="en-US" sz="2400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6839" y="501805"/>
            <a:ext cx="8619893" cy="5854546"/>
          </a:xfrm>
        </p:spPr>
        <p:txBody>
          <a:bodyPr>
            <a:noAutofit/>
          </a:bodyPr>
          <a:lstStyle/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 smtClean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for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=0;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&lt;n;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++)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{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dxMin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&gt;pa[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].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dxMin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=pa[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].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    if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dyMin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&gt;pa[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].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m_y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dyMin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=pa[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].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m_y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    if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dxMax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&lt;pa[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].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dxMax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=pa[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].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    if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dyMax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&lt;pa[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].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m_y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dyMax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=pa[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].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m_y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} 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for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循环结束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m_translation.m_x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dxMin+dxMax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)/2;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m_translation.m_y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dyMin+dyMax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)/2;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ra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=(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double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dxMax-dxMin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 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ra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&lt;10e-8)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ra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=1;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s1=(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double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r.right-r.left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)/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ra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ra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=(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double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dyMax-dyMin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ra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&lt;10e-8)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ra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=1;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s2=(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double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r.bottom-r.top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)/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ra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m_scale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=(s1&lt;s2 ? s1 : s2);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Invalidate( 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GetParentFrame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GetMessageBar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SetWindowTextW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zh-CN" altLang="en-US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自适应显示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!"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}</a:t>
            </a:r>
            <a:endParaRPr lang="zh-CN" altLang="en-US" sz="1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436641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11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 smtClean="0"/>
              <a:t>鼠标消息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graphicFrame>
        <p:nvGraphicFramePr>
          <p:cNvPr id="10" name="Group 4"/>
          <p:cNvGraphicFramePr>
            <a:graphicFrameLocks noGrp="1"/>
          </p:cNvGraphicFramePr>
          <p:nvPr/>
        </p:nvGraphicFramePr>
        <p:xfrm>
          <a:off x="179388" y="2046288"/>
          <a:ext cx="8785225" cy="2971800"/>
        </p:xfrm>
        <a:graphic>
          <a:graphicData uri="http://schemas.openxmlformats.org/drawingml/2006/table">
            <a:tbl>
              <a:tblPr/>
              <a:tblGrid>
                <a:gridCol w="2759075"/>
                <a:gridCol w="1633537"/>
                <a:gridCol w="2747963"/>
                <a:gridCol w="1644650"/>
              </a:tblGrid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鼠标消息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含义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鼠标消息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含义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WM_LBUTTONDBLCLK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双击鼠标左键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WM_RBUTTONDBLCLK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双击鼠标右键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WM_LBUTTONDOWN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单击鼠标左键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WM_RBUTTONDOWN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单击鼠标右键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WM_LBUTTONUP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抬起鼠标左键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WM_RBUTTONUP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抬起鼠标右键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WM_MBUTTONDBLCLK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双击鼠标中键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WM_MOUSEMOVE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鼠标移动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WM_MBUTTONDOWN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单击鼠标中键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WM_MOUSEWHEEL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滚动鼠标滚轮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WM_MBUTTONUP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抬起鼠标中键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</a:tr>
              <a:tr h="371475">
                <a:tc grid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*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其中开头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WM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是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Window Message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的缩写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F7F7F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80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准备添加按下鼠标</a:t>
            </a:r>
            <a:r>
              <a:rPr lang="zh-CN" altLang="en-US" dirty="0" smtClean="0"/>
              <a:t>左键消息处理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11" descr="第08章_MFC包围圆_07属性_按下鼠标左键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052513"/>
            <a:ext cx="6326188" cy="518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/>
          <p:cNvSpPr>
            <a:spLocks/>
          </p:cNvSpPr>
          <p:nvPr/>
        </p:nvSpPr>
        <p:spPr bwMode="auto">
          <a:xfrm>
            <a:off x="5219700" y="1052513"/>
            <a:ext cx="3149600" cy="468312"/>
          </a:xfrm>
          <a:prstGeom prst="borderCallout2">
            <a:avLst>
              <a:gd name="adj1" fmla="val 24407"/>
              <a:gd name="adj2" fmla="val -2421"/>
              <a:gd name="adj3" fmla="val 24407"/>
              <a:gd name="adj4" fmla="val -40926"/>
              <a:gd name="adj5" fmla="val 226440"/>
              <a:gd name="adj6" fmla="val -5645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1: </a:t>
            </a:r>
            <a:r>
              <a:rPr lang="zh-CN" altLang="en-US" sz="2400" i="0">
                <a:ea typeface="楷体_GB2312" pitchFamily="49" charset="-122"/>
              </a:rPr>
              <a:t>选中消息图标</a:t>
            </a: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250825" y="3141663"/>
            <a:ext cx="1223963" cy="1944687"/>
          </a:xfrm>
          <a:prstGeom prst="borderCallout2">
            <a:avLst>
              <a:gd name="adj1" fmla="val 5880"/>
              <a:gd name="adj2" fmla="val 106227"/>
              <a:gd name="adj3" fmla="val 5880"/>
              <a:gd name="adj4" fmla="val 112583"/>
              <a:gd name="adj5" fmla="val -19264"/>
              <a:gd name="adj6" fmla="val 12801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选中按下鼠标</a:t>
            </a:r>
            <a:r>
              <a:rPr lang="zh-CN" altLang="en-US" sz="2400" i="0" dirty="0" smtClean="0">
                <a:ea typeface="楷体_GB2312" pitchFamily="49" charset="-122"/>
              </a:rPr>
              <a:t>左键消息</a:t>
            </a:r>
            <a:endParaRPr lang="zh-CN" altLang="en-US" sz="2400" i="0" dirty="0">
              <a:ea typeface="楷体_GB2312" pitchFamily="49" charset="-122"/>
            </a:endParaRPr>
          </a:p>
        </p:txBody>
      </p:sp>
      <p:sp>
        <p:nvSpPr>
          <p:cNvPr id="11" name="AutoShape 8"/>
          <p:cNvSpPr>
            <a:spLocks/>
          </p:cNvSpPr>
          <p:nvPr/>
        </p:nvSpPr>
        <p:spPr bwMode="auto">
          <a:xfrm>
            <a:off x="7740650" y="1628775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19713"/>
              <a:gd name="adj5" fmla="val 66741"/>
              <a:gd name="adj6" fmla="val -5317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3: </a:t>
            </a:r>
            <a:r>
              <a:rPr lang="zh-CN" altLang="en-US" sz="2400" i="0">
                <a:ea typeface="楷体_GB2312" pitchFamily="49" charset="-122"/>
              </a:rPr>
              <a:t>打开下拉框</a:t>
            </a:r>
          </a:p>
        </p:txBody>
      </p:sp>
      <p:sp>
        <p:nvSpPr>
          <p:cNvPr id="12" name="AutoShape 9"/>
          <p:cNvSpPr>
            <a:spLocks/>
          </p:cNvSpPr>
          <p:nvPr/>
        </p:nvSpPr>
        <p:spPr bwMode="auto">
          <a:xfrm>
            <a:off x="7667625" y="3573463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29833"/>
              <a:gd name="adj5" fmla="val -23644"/>
              <a:gd name="adj6" fmla="val -88199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4: </a:t>
            </a:r>
            <a:r>
              <a:rPr lang="zh-CN" altLang="en-US" sz="2400" i="0">
                <a:ea typeface="楷体_GB2312" pitchFamily="49" charset="-122"/>
              </a:rPr>
              <a:t>单击该命令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292725" y="5157788"/>
            <a:ext cx="2016125" cy="935037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响应按下鼠标左键命令</a:t>
            </a:r>
          </a:p>
        </p:txBody>
      </p:sp>
    </p:spTree>
    <p:extLst>
      <p:ext uri="{BB962C8B-B14F-4D97-AF65-F5344CB8AC3E}">
        <p14:creationId xmlns:p14="http://schemas.microsoft.com/office/powerpoint/2010/main" val="146136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6"/>
            <a:ext cx="9144000" cy="1080239"/>
          </a:xfrm>
        </p:spPr>
        <p:txBody>
          <a:bodyPr>
            <a:normAutofit/>
          </a:bodyPr>
          <a:lstStyle/>
          <a:p>
            <a:r>
              <a:rPr lang="en-US" altLang="zh-CN" sz="3200" dirty="0" err="1"/>
              <a:t>CCP_BoundCircleView</a:t>
            </a:r>
            <a:r>
              <a:rPr lang="en-US" altLang="zh-CN" sz="3200" dirty="0"/>
              <a:t>::</a:t>
            </a:r>
            <a:r>
              <a:rPr lang="en-US" altLang="zh-CN" sz="3200" dirty="0" err="1"/>
              <a:t>OnLButtonDown</a:t>
            </a:r>
            <a:r>
              <a:rPr lang="zh-CN" altLang="en-US" sz="3200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963" y="1103971"/>
            <a:ext cx="8220075" cy="5252380"/>
          </a:xfrm>
        </p:spPr>
        <p:txBody>
          <a:bodyPr>
            <a:noAutofit/>
          </a:bodyPr>
          <a:lstStyle/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void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CCP_BoundCircleView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::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OnLButtonDown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(UINT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nFlags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CPoint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point)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TODO: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在此添加消息处理程序代码和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或调用默认值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*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=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GetDocument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ASSERT_VALID(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(!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return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CP_Point2D* pa;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CP_Point2D  p,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CRect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r;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GetClientRect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(&amp; r);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p.m_x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point.x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p.m_y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point.y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gb_pointConvertFromScreenToGlobal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p, 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m_scale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m_translation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r.right-r.left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r.bottom-r.top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083415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88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1024484"/>
          </a:xfrm>
        </p:spPr>
        <p:txBody>
          <a:bodyPr>
            <a:normAutofit/>
          </a:bodyPr>
          <a:lstStyle/>
          <a:p>
            <a:r>
              <a:rPr lang="en-US" altLang="zh-CN" sz="3200" dirty="0" err="1"/>
              <a:t>CCP_BoundCircleView</a:t>
            </a:r>
            <a:r>
              <a:rPr lang="en-US" altLang="zh-CN" sz="3200" dirty="0"/>
              <a:t>::</a:t>
            </a:r>
            <a:r>
              <a:rPr lang="en-US" altLang="zh-CN" sz="3200" dirty="0" err="1"/>
              <a:t>OnLButtonDown</a:t>
            </a:r>
            <a:r>
              <a:rPr lang="zh-CN" altLang="en-US" sz="3200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963" y="1048215"/>
            <a:ext cx="8220075" cy="5308136"/>
          </a:xfrm>
        </p:spPr>
        <p:txBody>
          <a:bodyPr>
            <a:noAutofit/>
          </a:bodyPr>
          <a:lstStyle/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 smtClean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&amp; 8) 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输入点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m_pointInput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&lt;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-&gt;m_arrayPoint2D.mb_getSize( )-1)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{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m_pointInput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++;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pa=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-&gt;m_arrayPoint2D.mb_getData( 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pa[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m_pointInput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].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pg.m_x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pa[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m_pointInput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].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m_y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pg.m_y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Invalidate( 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}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CString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cs.Format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zh-CN" altLang="en-US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已经输入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%1d</a:t>
            </a:r>
            <a:r>
              <a:rPr kumimoji="1" lang="zh-CN" altLang="en-US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个点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),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-&gt;m_pointInput+1);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GetParentFrame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GetMessageBar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SetWindowTextW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}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else if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&amp; 16) 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移动点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m_pointSelect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gb_getNearestPoint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pg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-&gt;m_arrayPoint2D,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m_pointInput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CString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cs.Format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zh-CN" altLang="en-US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移动索引为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%1d</a:t>
            </a:r>
            <a:r>
              <a:rPr kumimoji="1" lang="zh-CN" altLang="en-US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的点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),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m_pointSelect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GetParentFrame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GetMessageBar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SetWindowTextW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Invalidate( 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}</a:t>
            </a:r>
            <a:endParaRPr lang="zh-CN" altLang="en-US" sz="1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027660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89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/>
              <a:t>CCP_BoundCircleView</a:t>
            </a:r>
            <a:r>
              <a:rPr lang="en-US" altLang="zh-CN" sz="3200" dirty="0"/>
              <a:t>::</a:t>
            </a:r>
            <a:r>
              <a:rPr lang="en-US" altLang="zh-CN" sz="3200" dirty="0" err="1"/>
              <a:t>OnLButtonDown</a:t>
            </a:r>
            <a:r>
              <a:rPr lang="zh-CN" altLang="en-US" sz="3200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l" fontAlgn="base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2400" kern="0" smtClean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</a:t>
            </a:r>
            <a:r>
              <a:rPr kumimoji="1" lang="en-US" altLang="zh-CN" sz="2400" kern="0" smtClean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else </a:t>
            </a: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&amp; 32)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平移</a:t>
            </a:r>
          </a:p>
          <a:p>
            <a:pPr marL="342900" lvl="0" indent="-342900" algn="l" fontAlgn="base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m_translation.m_x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pg.m_x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m_translation.m_y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pg.m_y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Invalidate( );</a:t>
            </a:r>
          </a:p>
          <a:p>
            <a:pPr marL="342900" lvl="0" indent="-342900" algn="l" fontAlgn="base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}</a:t>
            </a:r>
          </a:p>
          <a:p>
            <a:pPr marL="342900" lvl="0" indent="-342900" algn="l" fontAlgn="base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en-US" altLang="zh-CN" sz="2400" kern="0" dirty="0">
              <a:solidFill>
                <a:srgbClr val="000000"/>
              </a:solidFill>
              <a:latin typeface="Times New Roman"/>
              <a:ea typeface="宋体"/>
              <a:cs typeface="+mn-cs"/>
            </a:endParaRPr>
          </a:p>
          <a:p>
            <a:pPr marL="342900" lvl="0" indent="-342900" algn="l" fontAlgn="base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CView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::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OnLButtonDown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nFlags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point);</a:t>
            </a:r>
          </a:p>
          <a:p>
            <a:pPr marL="342900" lvl="0" indent="-342900" algn="l" fontAlgn="base">
              <a:lnSpc>
                <a:spcPts val="336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}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80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准备添加放开鼠标</a:t>
            </a:r>
            <a:r>
              <a:rPr lang="zh-CN" altLang="en-US" dirty="0" smtClean="0"/>
              <a:t>左键消息处理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10" descr="第08章_MFC包围圆_07属性_放开鼠标左键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1052513"/>
            <a:ext cx="6308725" cy="518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/>
          <p:cNvSpPr>
            <a:spLocks/>
          </p:cNvSpPr>
          <p:nvPr/>
        </p:nvSpPr>
        <p:spPr bwMode="auto">
          <a:xfrm>
            <a:off x="5219700" y="1052513"/>
            <a:ext cx="3149600" cy="468312"/>
          </a:xfrm>
          <a:prstGeom prst="borderCallout2">
            <a:avLst>
              <a:gd name="adj1" fmla="val 24407"/>
              <a:gd name="adj2" fmla="val -2421"/>
              <a:gd name="adj3" fmla="val 24407"/>
              <a:gd name="adj4" fmla="val -40926"/>
              <a:gd name="adj5" fmla="val 226440"/>
              <a:gd name="adj6" fmla="val -5645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1: </a:t>
            </a:r>
            <a:r>
              <a:rPr lang="zh-CN" altLang="en-US" sz="2400" i="0">
                <a:ea typeface="楷体_GB2312" pitchFamily="49" charset="-122"/>
              </a:rPr>
              <a:t>选中消息图标</a:t>
            </a: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250825" y="3502025"/>
            <a:ext cx="1223963" cy="1944688"/>
          </a:xfrm>
          <a:prstGeom prst="borderCallout2">
            <a:avLst>
              <a:gd name="adj1" fmla="val 5880"/>
              <a:gd name="adj2" fmla="val 106227"/>
              <a:gd name="adj3" fmla="val 5880"/>
              <a:gd name="adj4" fmla="val 112583"/>
              <a:gd name="adj5" fmla="val -19264"/>
              <a:gd name="adj6" fmla="val 12801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选中放开鼠标</a:t>
            </a:r>
            <a:r>
              <a:rPr lang="zh-CN" altLang="en-US" sz="2400" i="0" dirty="0" smtClean="0">
                <a:ea typeface="楷体_GB2312" pitchFamily="49" charset="-122"/>
              </a:rPr>
              <a:t>左键消息</a:t>
            </a:r>
            <a:endParaRPr lang="zh-CN" altLang="en-US" sz="2400" i="0" dirty="0">
              <a:ea typeface="楷体_GB2312" pitchFamily="49" charset="-122"/>
            </a:endParaRPr>
          </a:p>
        </p:txBody>
      </p:sp>
      <p:sp>
        <p:nvSpPr>
          <p:cNvPr id="11" name="AutoShape 7"/>
          <p:cNvSpPr>
            <a:spLocks/>
          </p:cNvSpPr>
          <p:nvPr/>
        </p:nvSpPr>
        <p:spPr bwMode="auto">
          <a:xfrm>
            <a:off x="7740650" y="1989138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19713"/>
              <a:gd name="adj5" fmla="val 66741"/>
              <a:gd name="adj6" fmla="val -5317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3: </a:t>
            </a:r>
            <a:r>
              <a:rPr lang="zh-CN" altLang="en-US" sz="2400" i="0">
                <a:ea typeface="楷体_GB2312" pitchFamily="49" charset="-122"/>
              </a:rPr>
              <a:t>打开下拉框</a:t>
            </a:r>
          </a:p>
        </p:txBody>
      </p:sp>
      <p:sp>
        <p:nvSpPr>
          <p:cNvPr id="12" name="AutoShape 8"/>
          <p:cNvSpPr>
            <a:spLocks/>
          </p:cNvSpPr>
          <p:nvPr/>
        </p:nvSpPr>
        <p:spPr bwMode="auto">
          <a:xfrm>
            <a:off x="7667625" y="3933825"/>
            <a:ext cx="1223963" cy="1403350"/>
          </a:xfrm>
          <a:prstGeom prst="borderCallout2">
            <a:avLst>
              <a:gd name="adj1" fmla="val 8144"/>
              <a:gd name="adj2" fmla="val -6227"/>
              <a:gd name="adj3" fmla="val 8144"/>
              <a:gd name="adj4" fmla="val -29833"/>
              <a:gd name="adj5" fmla="val -23644"/>
              <a:gd name="adj6" fmla="val -88199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4: </a:t>
            </a:r>
            <a:r>
              <a:rPr lang="zh-CN" altLang="en-US" sz="2400" i="0">
                <a:ea typeface="楷体_GB2312" pitchFamily="49" charset="-122"/>
              </a:rPr>
              <a:t>单击该命令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292725" y="5157788"/>
            <a:ext cx="2016125" cy="935037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响应放开鼠标左键命令</a:t>
            </a:r>
          </a:p>
        </p:txBody>
      </p:sp>
    </p:spTree>
    <p:extLst>
      <p:ext uri="{BB962C8B-B14F-4D97-AF65-F5344CB8AC3E}">
        <p14:creationId xmlns:p14="http://schemas.microsoft.com/office/powerpoint/2010/main" val="147399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6"/>
            <a:ext cx="9144000" cy="333115"/>
          </a:xfrm>
        </p:spPr>
        <p:txBody>
          <a:bodyPr>
            <a:noAutofit/>
          </a:bodyPr>
          <a:lstStyle/>
          <a:p>
            <a:r>
              <a:rPr lang="en-US" altLang="zh-CN" sz="1800" dirty="0" err="1"/>
              <a:t>CCP_BoundCircleView</a:t>
            </a:r>
            <a:r>
              <a:rPr lang="en-US" altLang="zh-CN" sz="1800" dirty="0"/>
              <a:t>::</a:t>
            </a:r>
            <a:r>
              <a:rPr lang="en-US" altLang="zh-CN" sz="1800" dirty="0" err="1"/>
              <a:t>OnLButtonUp</a:t>
            </a:r>
            <a:r>
              <a:rPr lang="zh-CN" altLang="en-US" sz="1800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963" y="345688"/>
            <a:ext cx="8220075" cy="6010663"/>
          </a:xfrm>
        </p:spPr>
        <p:txBody>
          <a:bodyPr>
            <a:noAutofit/>
          </a:bodyPr>
          <a:lstStyle/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void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CCP_BoundCircleView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::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OnLButtonUp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(UINT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nFlags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CPoint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point)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TODO: 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在此添加消息处理程序代码和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或调用默认值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*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=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GetDocument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ASSERT_VALID(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 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(!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return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 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&amp; 16) &amp;&amp;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m_pointSelect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&gt;=0) &amp;&amp;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m_pointSelect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&lt;=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m_pointInput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 &amp;&amp;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m_pointSelect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&lt;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-&gt;m_arrayPoint2D.mb_getSize( )))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{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移动点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CP_Point2D* pa=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-&gt;m_arrayPoint2D.mb_getData( 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CP_Point2D  p,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pg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CRect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r;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GetClientRect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(&amp; r);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p.m_x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point.x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p.m_y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point.y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gb_pointConvertFromScreenToGlobal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pg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p,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m_scale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         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m_translation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r.right-r.left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r.bottom-r.top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pa[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m_pointSelect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].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pg.m_x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pa[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m_pointSelect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].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m_y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pg.m_y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Invalidate( 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}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CView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::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OnLButtonUp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nFlags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point);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}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336291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51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给视图类增加对话框类头文件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CP_BoundCircleView.cpp : 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en-US" altLang="zh-CN" sz="2400" kern="0" dirty="0" err="1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CCP_BoundCircleView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类的实现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en-US" altLang="zh-CN" sz="2400" kern="0" dirty="0">
              <a:solidFill>
                <a:srgbClr val="339933"/>
              </a:solidFill>
              <a:latin typeface="Times New Roman"/>
              <a:ea typeface="宋体"/>
              <a:cs typeface="+mn-cs"/>
            </a:endParaRP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#include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en-US" altLang="zh-CN" sz="2400" kern="0" dirty="0" err="1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stdafx.h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SHARED_HANDLERS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可以在实现预览、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缩略图和搜索筛选器句柄的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ATL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项目中进行定义，并允许与该项目共享文档代码。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#</a:t>
            </a:r>
            <a:r>
              <a:rPr kumimoji="1" lang="en-US" altLang="zh-CN" sz="2400" kern="0" dirty="0" err="1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ifndef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SHARED_HANDLERS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#include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en-US" altLang="zh-CN" sz="2400" kern="0" dirty="0" err="1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CP_BoundCircle.h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#</a:t>
            </a:r>
            <a:r>
              <a:rPr kumimoji="1" lang="en-US" altLang="zh-CN" sz="2400" kern="0" dirty="0" err="1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endif</a:t>
            </a:r>
            <a:endParaRPr kumimoji="1" lang="en-US" altLang="zh-CN" sz="2400" kern="0" dirty="0">
              <a:solidFill>
                <a:srgbClr val="3333CC"/>
              </a:solidFill>
              <a:latin typeface="Times New Roman"/>
              <a:ea typeface="宋体"/>
              <a:cs typeface="+mn-cs"/>
            </a:endParaRP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en-US" altLang="zh-CN" sz="2400" kern="0" dirty="0">
              <a:solidFill>
                <a:srgbClr val="3333CC"/>
              </a:solidFill>
              <a:latin typeface="Times New Roman"/>
              <a:ea typeface="宋体"/>
              <a:cs typeface="+mn-cs"/>
            </a:endParaRP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#include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en-US" altLang="zh-CN" sz="2400" kern="0" dirty="0" err="1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CP_BoundCircleDoc.h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#include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en-US" altLang="zh-CN" sz="2400" kern="0" dirty="0" err="1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CP_BoundCircleView.h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en-US" altLang="zh-CN" sz="2400" kern="0" dirty="0">
              <a:solidFill>
                <a:srgbClr val="339933"/>
              </a:solidFill>
              <a:latin typeface="Times New Roman"/>
              <a:ea typeface="宋体"/>
              <a:cs typeface="+mn-cs"/>
            </a:endParaRP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#include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en-US" altLang="zh-CN" sz="2400" kern="0" dirty="0" err="1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DialogOptions.h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endParaRPr kumimoji="1" lang="en-US" altLang="zh-CN" sz="2400" kern="0" dirty="0">
              <a:solidFill>
                <a:srgbClr val="339933"/>
              </a:solidFill>
              <a:latin typeface="Times New Roman"/>
              <a:ea typeface="宋体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729288" y="1457324"/>
            <a:ext cx="2952750" cy="1368425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i="0">
                <a:ea typeface="楷体_GB2312" pitchFamily="49" charset="-122"/>
                <a:sym typeface="Wingdings" panose="05000000000000000000" pitchFamily="2" charset="2"/>
              </a:rPr>
              <a:t>此为文件</a:t>
            </a:r>
            <a:r>
              <a:rPr lang="en-US" altLang="zh-CN" sz="2000" i="0">
                <a:ea typeface="楷体_GB2312" pitchFamily="49" charset="-122"/>
                <a:sym typeface="Wingdings" panose="05000000000000000000" pitchFamily="2" charset="2"/>
              </a:rPr>
              <a:t>CP_BoundCircleView.cpp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i="0">
                <a:ea typeface="楷体_GB2312" pitchFamily="49" charset="-122"/>
                <a:sym typeface="Wingdings" panose="05000000000000000000" pitchFamily="2" charset="2"/>
              </a:rPr>
              <a:t>的前几行</a:t>
            </a: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2732049" y="4589466"/>
            <a:ext cx="6402426" cy="539750"/>
          </a:xfrm>
          <a:prstGeom prst="borderCallout2">
            <a:avLst>
              <a:gd name="adj1" fmla="val 21176"/>
              <a:gd name="adj2" fmla="val -1556"/>
              <a:gd name="adj3" fmla="val 21176"/>
              <a:gd name="adj4" fmla="val -9042"/>
              <a:gd name="adj5" fmla="val 267051"/>
              <a:gd name="adj6" fmla="val -10250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i="0" dirty="0" smtClean="0">
                <a:ea typeface="楷体_GB2312" pitchFamily="49" charset="-122"/>
              </a:rPr>
              <a:t>这个头文件也有可能是“</a:t>
            </a:r>
            <a:r>
              <a:rPr lang="en-US" altLang="zh-CN" sz="2400" dirty="0" err="1">
                <a:ea typeface="楷体_GB2312" pitchFamily="49" charset="-122"/>
              </a:rPr>
              <a:t>CDialogOptions.h</a:t>
            </a:r>
            <a:r>
              <a:rPr lang="zh-CN" altLang="en-US" sz="2400" i="0" dirty="0" smtClean="0">
                <a:ea typeface="楷体_GB2312" pitchFamily="49" charset="-122"/>
              </a:rPr>
              <a:t>”</a:t>
            </a:r>
            <a:endParaRPr lang="zh-CN" altLang="en-US" sz="2400" i="0" dirty="0">
              <a:ea typeface="楷体_GB2312" pitchFamily="49" charset="-122"/>
            </a:endParaRPr>
          </a:p>
        </p:txBody>
      </p:sp>
      <p:sp>
        <p:nvSpPr>
          <p:cNvPr id="11" name="AutoShape 25"/>
          <p:cNvSpPr>
            <a:spLocks/>
          </p:cNvSpPr>
          <p:nvPr/>
        </p:nvSpPr>
        <p:spPr bwMode="auto">
          <a:xfrm>
            <a:off x="4389088" y="5947259"/>
            <a:ext cx="260970" cy="408996"/>
          </a:xfrm>
          <a:prstGeom prst="rightBrace">
            <a:avLst>
              <a:gd name="adj1" fmla="val 25000"/>
              <a:gd name="adj2" fmla="val 50000"/>
            </a:avLst>
          </a:prstGeom>
          <a:noFill/>
          <a:ln w="571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72000" anchor="ctr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4745617" y="5947259"/>
            <a:ext cx="3111501" cy="431800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0" rIns="0" bIns="0" anchor="ctr" anchorCtr="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新加入的代码。</a:t>
            </a:r>
            <a:endParaRPr kumimoji="1" lang="en-US" altLang="zh-CN" sz="2400" b="1" dirty="0" smtClean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06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设置快捷键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1214A-8007-4650-8EDC-C23A8A8B800F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408344"/>
            <a:ext cx="2870200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5"/>
          <p:cNvSpPr>
            <a:spLocks/>
          </p:cNvSpPr>
          <p:nvPr/>
        </p:nvSpPr>
        <p:spPr bwMode="auto">
          <a:xfrm>
            <a:off x="4032250" y="3783244"/>
            <a:ext cx="4857750" cy="539750"/>
          </a:xfrm>
          <a:prstGeom prst="borderCallout3">
            <a:avLst>
              <a:gd name="adj1" fmla="val 21176"/>
              <a:gd name="adj2" fmla="val -1569"/>
              <a:gd name="adj3" fmla="val 24000"/>
              <a:gd name="adj4" fmla="val -17537"/>
              <a:gd name="adj5" fmla="val 149472"/>
              <a:gd name="adj6" fmla="val -31028"/>
              <a:gd name="adj7" fmla="val 404116"/>
              <a:gd name="adj8" fmla="val -31051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1: </a:t>
            </a:r>
            <a:r>
              <a:rPr lang="zh-CN" altLang="en-US" sz="2400" i="0">
                <a:ea typeface="楷体_GB2312" pitchFamily="49" charset="-122"/>
              </a:rPr>
              <a:t>选中“资源视图”</a:t>
            </a:r>
          </a:p>
        </p:txBody>
      </p:sp>
      <p:sp>
        <p:nvSpPr>
          <p:cNvPr id="11" name="AutoShape 10"/>
          <p:cNvSpPr>
            <a:spLocks/>
          </p:cNvSpPr>
          <p:nvPr/>
        </p:nvSpPr>
        <p:spPr bwMode="auto">
          <a:xfrm>
            <a:off x="3600450" y="1551219"/>
            <a:ext cx="5400675" cy="936625"/>
          </a:xfrm>
          <a:prstGeom prst="borderCallout2">
            <a:avLst>
              <a:gd name="adj1" fmla="val 24407"/>
              <a:gd name="adj2" fmla="val -1273"/>
              <a:gd name="adj3" fmla="val 24407"/>
              <a:gd name="adj4" fmla="val -23903"/>
              <a:gd name="adj5" fmla="val 48380"/>
              <a:gd name="adj6" fmla="val -31838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2: </a:t>
            </a:r>
            <a:r>
              <a:rPr lang="zh-CN" altLang="en-US" sz="2400" i="0">
                <a:ea typeface="楷体_GB2312" pitchFamily="49" charset="-122"/>
              </a:rPr>
              <a:t>依次单击“</a:t>
            </a:r>
            <a:r>
              <a:rPr lang="en-US" altLang="zh-CN" sz="2400" i="0">
                <a:ea typeface="楷体_GB2312" pitchFamily="49" charset="-122"/>
              </a:rPr>
              <a:t>+”</a:t>
            </a:r>
            <a:r>
              <a:rPr lang="zh-CN" altLang="en-US" sz="2400" i="0">
                <a:ea typeface="楷体_GB2312" pitchFamily="49" charset="-122"/>
              </a:rPr>
              <a:t>符号，展开各个相关项</a:t>
            </a: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H="1" flipV="1">
            <a:off x="431800" y="1840144"/>
            <a:ext cx="288925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H="1" flipV="1">
            <a:off x="576263" y="1983019"/>
            <a:ext cx="4318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180975" y="1767119"/>
            <a:ext cx="360363" cy="935037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 anchorCtr="1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展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开</a:t>
            </a:r>
            <a:endParaRPr lang="zh-CN" altLang="en-US" sz="2400" i="0">
              <a:ea typeface="楷体_GB2312" pitchFamily="49" charset="-122"/>
              <a:sym typeface="Wingdings" panose="05000000000000000000" pitchFamily="2" charset="2"/>
            </a:endParaRPr>
          </a:p>
        </p:txBody>
      </p:sp>
      <p:sp>
        <p:nvSpPr>
          <p:cNvPr id="15" name="AutoShape 10"/>
          <p:cNvSpPr>
            <a:spLocks/>
          </p:cNvSpPr>
          <p:nvPr/>
        </p:nvSpPr>
        <p:spPr bwMode="auto">
          <a:xfrm>
            <a:off x="3600450" y="2632306"/>
            <a:ext cx="5400675" cy="468313"/>
          </a:xfrm>
          <a:prstGeom prst="borderCallout2">
            <a:avLst>
              <a:gd name="adj1" fmla="val 19833"/>
              <a:gd name="adj2" fmla="val -1412"/>
              <a:gd name="adj3" fmla="val 19833"/>
              <a:gd name="adj4" fmla="val -23926"/>
              <a:gd name="adj5" fmla="val -64185"/>
              <a:gd name="adj6" fmla="val -29569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3: </a:t>
            </a:r>
            <a:r>
              <a:rPr lang="zh-CN" altLang="en-US" sz="2400" i="0">
                <a:ea typeface="楷体_GB2312" pitchFamily="49" charset="-122"/>
              </a:rPr>
              <a:t>双击打开 </a:t>
            </a:r>
            <a:r>
              <a:rPr lang="en-US" altLang="zh-CN" sz="2400" i="0">
                <a:ea typeface="楷体_GB2312" pitchFamily="49" charset="-122"/>
              </a:rPr>
              <a:t>IDR_MAINFRAME</a:t>
            </a:r>
            <a:endParaRPr lang="zh-CN" altLang="en-US" sz="2400" i="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191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CCP_BoundCircleView</a:t>
            </a:r>
            <a:r>
              <a:rPr lang="en-US" altLang="zh-CN" dirty="0"/>
              <a:t>::</a:t>
            </a:r>
            <a:r>
              <a:rPr lang="en-US" altLang="zh-CN" dirty="0" err="1"/>
              <a:t>OnDraw</a:t>
            </a:r>
            <a:r>
              <a:rPr lang="zh-CN" altLang="en-US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algn="l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1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void </a:t>
            </a:r>
            <a:r>
              <a:rPr kumimoji="1" lang="en-US" altLang="zh-CN" sz="21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CCP_BoundCircleView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::</a:t>
            </a:r>
            <a:r>
              <a:rPr kumimoji="1" lang="en-US" altLang="zh-CN" sz="21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OnDraw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(CDC* </a:t>
            </a:r>
            <a:r>
              <a:rPr kumimoji="1" lang="en-US" altLang="zh-CN" sz="21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pDC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1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CCP_BoundCircleDoc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* </a:t>
            </a:r>
            <a:r>
              <a:rPr kumimoji="1" lang="en-US" altLang="zh-CN" sz="21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= </a:t>
            </a:r>
            <a:r>
              <a:rPr kumimoji="1" lang="en-US" altLang="zh-CN" sz="21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GetDocument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();</a:t>
            </a:r>
          </a:p>
          <a:p>
            <a:pPr marL="342900" lvl="0" indent="-342900" algn="l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ASSERT_VALID(</a:t>
            </a:r>
            <a:r>
              <a:rPr kumimoji="1" lang="en-US" altLang="zh-CN" sz="21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1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(!</a:t>
            </a:r>
            <a:r>
              <a:rPr kumimoji="1" lang="en-US" altLang="zh-CN" sz="21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</a:t>
            </a:r>
            <a:r>
              <a:rPr kumimoji="1" lang="en-US" altLang="zh-CN" sz="21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return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en-US" altLang="zh-CN" sz="2100" kern="0" dirty="0">
              <a:solidFill>
                <a:srgbClr val="000000"/>
              </a:solidFill>
              <a:latin typeface="Times New Roman"/>
              <a:ea typeface="宋体"/>
              <a:cs typeface="+mn-cs"/>
            </a:endParaRPr>
          </a:p>
          <a:p>
            <a:pPr marL="342900" lvl="0" indent="-342900" algn="l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1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TODO: </a:t>
            </a:r>
            <a:r>
              <a:rPr kumimoji="1" lang="zh-CN" altLang="en-US" sz="21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在此处为本机数据添加绘制代码</a:t>
            </a:r>
          </a:p>
          <a:p>
            <a:pPr marL="342900" lvl="0" indent="-342900" algn="l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21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100" kern="0" dirty="0" err="1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int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</a:t>
            </a:r>
            <a:r>
              <a:rPr kumimoji="1" lang="en-US" altLang="zh-CN" sz="21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i,ix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21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iy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n;</a:t>
            </a:r>
          </a:p>
          <a:p>
            <a:pPr marL="342900" lvl="0" indent="-342900" algn="l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CP_Point2D* pa;</a:t>
            </a:r>
          </a:p>
          <a:p>
            <a:pPr marL="342900" lvl="0" indent="-342900" algn="l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CP_Point2D p;</a:t>
            </a:r>
          </a:p>
          <a:p>
            <a:pPr marL="342900" lvl="0" indent="-342900" algn="l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COLORREF </a:t>
            </a:r>
            <a:r>
              <a:rPr kumimoji="1" lang="en-US" altLang="zh-CN" sz="21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oldColor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1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CString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21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1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CRect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r;</a:t>
            </a:r>
          </a:p>
          <a:p>
            <a:pPr marL="342900" lvl="0" indent="-342900" algn="l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1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GetClientRect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(&amp; r);</a:t>
            </a:r>
          </a:p>
          <a:p>
            <a:pPr marL="342900" lvl="0" indent="-342900" algn="l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1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if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21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1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&amp; 2) </a:t>
            </a:r>
            <a:r>
              <a:rPr kumimoji="1" lang="en-US" altLang="zh-CN" sz="21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21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显示圆</a:t>
            </a:r>
          </a:p>
          <a:p>
            <a:pPr marL="342900" lvl="0" indent="-342900" algn="l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21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gb_drawCircle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21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pDC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21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1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m_circle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21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1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m_scale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</a:t>
            </a:r>
          </a:p>
          <a:p>
            <a:pPr marL="342900" lvl="0" indent="-342900" algn="l" fontAlgn="base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      </a:t>
            </a:r>
            <a:r>
              <a:rPr kumimoji="1" lang="en-US" altLang="zh-CN" sz="21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1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m_translation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21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r.right-r.left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21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r.bottom-r.top</a:t>
            </a:r>
            <a:r>
              <a:rPr kumimoji="1" lang="en-US" altLang="zh-CN" sz="21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11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1180600"/>
          </a:xfrm>
        </p:spPr>
        <p:txBody>
          <a:bodyPr/>
          <a:lstStyle/>
          <a:p>
            <a:r>
              <a:rPr lang="en-US" altLang="zh-CN" dirty="0" err="1"/>
              <a:t>CCP_BoundCircleView</a:t>
            </a:r>
            <a:r>
              <a:rPr lang="en-US" altLang="zh-CN" dirty="0"/>
              <a:t>::</a:t>
            </a:r>
            <a:r>
              <a:rPr lang="en-US" altLang="zh-CN" dirty="0" err="1"/>
              <a:t>OnDraw</a:t>
            </a:r>
            <a:r>
              <a:rPr lang="zh-CN" altLang="en-US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963" y="1215483"/>
            <a:ext cx="8220075" cy="5140868"/>
          </a:xfrm>
        </p:spPr>
        <p:txBody>
          <a:bodyPr>
            <a:noAutofit/>
          </a:bodyPr>
          <a:lstStyle/>
          <a:p>
            <a:pPr marL="342900" lvl="0" indent="-342900" algn="l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2000" kern="0" dirty="0" smtClean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if</a:t>
            </a:r>
            <a:r>
              <a:rPr kumimoji="1" lang="en-US" altLang="zh-CN" sz="2000" kern="0" dirty="0" smtClean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&amp; 1) </a:t>
            </a:r>
            <a:r>
              <a:rPr kumimoji="1" lang="en-US" altLang="zh-CN" sz="20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20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显示点</a:t>
            </a:r>
          </a:p>
          <a:p>
            <a:pPr marL="342900" lvl="0" indent="-342900" algn="l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n=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-&gt;m_arrayPoint2D.mb_getSize( );</a:t>
            </a:r>
          </a:p>
          <a:p>
            <a:pPr marL="342900" lvl="0" indent="-342900" algn="l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pa=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-&gt;m_arrayPoint2D.mb_getData( );</a:t>
            </a:r>
          </a:p>
          <a:p>
            <a:pPr marL="342900" lvl="0" indent="-342900" algn="l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20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(n&gt;=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-&gt;m_pointInput+1)</a:t>
            </a:r>
          </a:p>
          <a:p>
            <a:pPr marL="342900" lvl="0" indent="-342900" algn="l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n=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-&gt;m_pointInput+1;</a:t>
            </a:r>
          </a:p>
          <a:p>
            <a:pPr marL="342900" lvl="0" indent="-342900" algn="l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20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for 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=0; 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&lt;n; 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++)</a:t>
            </a:r>
          </a:p>
          <a:p>
            <a:pPr marL="342900" lvl="0" indent="-342900" algn="l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        if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==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m_pointSelect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{</a:t>
            </a:r>
          </a:p>
          <a:p>
            <a:pPr marL="342900" lvl="0" indent="-342900" algn="l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HGDIOBJ 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oldObj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</a:p>
          <a:p>
            <a:pPr marL="342900" lvl="0" indent="-342900" algn="l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         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pDC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SelectObject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GetStockObject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(DC_PEN));</a:t>
            </a:r>
          </a:p>
          <a:p>
            <a:pPr marL="342900" lvl="0" indent="-342900" algn="l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oldColor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pDC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SetDCPenColor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(RGB(255, 0, 0));</a:t>
            </a:r>
          </a:p>
          <a:p>
            <a:pPr marL="342900" lvl="0" indent="-342900" algn="l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gb_drawPoint2D(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pDC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pa[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], 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m_scale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</a:t>
            </a:r>
          </a:p>
          <a:p>
            <a:pPr marL="342900" lvl="0" indent="-342900" algn="l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         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m_translation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2, 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r.right-r.left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r.bottom-r.top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pDC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SetDCPenColor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oldColor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pDC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SelectObject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oldObj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}</a:t>
            </a:r>
          </a:p>
          <a:p>
            <a:pPr marL="342900" lvl="0" indent="-342900" algn="l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</a:t>
            </a:r>
            <a:r>
              <a:rPr kumimoji="1" lang="en-US" altLang="zh-CN" sz="20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else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gb_drawPoint2D(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pDC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pa[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], 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m_scale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</a:t>
            </a:r>
          </a:p>
          <a:p>
            <a:pPr marL="342900" lvl="0" indent="-342900" algn="l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         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m_translation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2, 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r.right-r.left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r.bottom-r.top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} </a:t>
            </a:r>
            <a:r>
              <a:rPr kumimoji="1" lang="en-US" altLang="zh-CN" sz="20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if</a:t>
            </a:r>
            <a:r>
              <a:rPr kumimoji="1" lang="zh-CN" altLang="en-US" sz="20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结构</a:t>
            </a:r>
            <a:r>
              <a:rPr kumimoji="1" lang="en-US" altLang="zh-CN" sz="20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zh-CN" altLang="en-US" sz="20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显示点</a:t>
            </a:r>
            <a:r>
              <a:rPr kumimoji="1" lang="en-US" altLang="zh-CN" sz="20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)</a:t>
            </a:r>
            <a:r>
              <a:rPr kumimoji="1" lang="zh-CN" altLang="en-US" sz="20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结束</a:t>
            </a:r>
            <a:endParaRPr lang="zh-CN" altLang="en-US" sz="2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183776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55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6"/>
            <a:ext cx="9144000" cy="544977"/>
          </a:xfrm>
        </p:spPr>
        <p:txBody>
          <a:bodyPr>
            <a:normAutofit/>
          </a:bodyPr>
          <a:lstStyle/>
          <a:p>
            <a:r>
              <a:rPr lang="en-US" altLang="zh-CN" sz="2800" dirty="0" err="1"/>
              <a:t>CCP_BoundCircleView</a:t>
            </a:r>
            <a:r>
              <a:rPr lang="en-US" altLang="zh-CN" sz="2800" dirty="0"/>
              <a:t>::</a:t>
            </a:r>
            <a:r>
              <a:rPr lang="en-US" altLang="zh-CN" sz="2800" dirty="0" err="1"/>
              <a:t>OnDraw</a:t>
            </a:r>
            <a:r>
              <a:rPr lang="zh-CN" altLang="en-US" sz="2800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963" y="557561"/>
            <a:ext cx="8220075" cy="5798790"/>
          </a:xfrm>
        </p:spPr>
        <p:txBody>
          <a:bodyPr>
            <a:noAutofit/>
          </a:bodyPr>
          <a:lstStyle/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1800" kern="0" smtClean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if</a:t>
            </a:r>
            <a:r>
              <a:rPr kumimoji="1" lang="en-US" altLang="zh-CN" sz="1800" kern="0" smtClean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&amp; 4) 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显示点索引号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n=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-&gt;m_arrayPoint2D.mb_getSize( 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pa=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-&gt;m_arrayPoint2D.mb_getData( 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cs.Format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zh-CN" altLang="en-US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共可容纳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%1d</a:t>
            </a:r>
            <a:r>
              <a:rPr kumimoji="1" lang="zh-CN" altLang="en-US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个点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), n);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TextOutW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(20, 20,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    if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(n&gt;=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-&gt;m_pointInput+1)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n=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-&gt;m_pointInput+1;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    for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=0;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&lt;n;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++)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{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cs.Format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"%1d"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),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gb_pointConvertFromGlobalToScreen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(p, pa[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],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m_scale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m_translation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r.right-r.left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r.bottom-r.top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ix=(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int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)(p.m_x+0.5);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iy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int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)(p.m_y+0.5);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        if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m_pointSelect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{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oldColor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SetTextColor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(RGB(255, 0, 0));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TextOutW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(ix,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iy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SetTextColor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oldColor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}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else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pDC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-&gt;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TextOutW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(ix,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iy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} 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for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循环结构结束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} 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if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结构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显示点索引号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)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结束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}</a:t>
            </a:r>
            <a:endParaRPr lang="zh-CN" altLang="en-US" sz="1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548153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93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本章总体纲要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67000" y="1457325"/>
            <a:ext cx="6015038" cy="4899026"/>
          </a:xfrm>
        </p:spPr>
        <p:txBody>
          <a:bodyPr/>
          <a:lstStyle/>
          <a:p>
            <a:r>
              <a:rPr lang="zh-CN" altLang="en-US" dirty="0"/>
              <a:t>点集的包围圆程序例程</a:t>
            </a:r>
          </a:p>
          <a:p>
            <a:pPr lvl="1"/>
            <a:r>
              <a:rPr lang="zh-CN" altLang="en-US" dirty="0"/>
              <a:t>设置快捷键</a:t>
            </a:r>
          </a:p>
          <a:p>
            <a:pPr lvl="1"/>
            <a:r>
              <a:rPr lang="zh-CN" altLang="en-US" dirty="0"/>
              <a:t>增加对话框</a:t>
            </a:r>
          </a:p>
          <a:p>
            <a:pPr lvl="1"/>
            <a:r>
              <a:rPr lang="zh-CN" altLang="en-US" dirty="0"/>
              <a:t>事件处理</a:t>
            </a:r>
          </a:p>
          <a:p>
            <a:pPr lvl="1"/>
            <a:r>
              <a:rPr lang="zh-CN" altLang="en-US" dirty="0"/>
              <a:t>文件处理</a:t>
            </a:r>
          </a:p>
          <a:p>
            <a:r>
              <a:rPr lang="zh-CN" altLang="en-US" dirty="0"/>
              <a:t>基于对话框的</a:t>
            </a:r>
            <a:r>
              <a:rPr lang="en-US" altLang="zh-CN" dirty="0"/>
              <a:t>MFC</a:t>
            </a:r>
            <a:r>
              <a:rPr lang="zh-CN" altLang="en-US" dirty="0"/>
              <a:t>程序</a:t>
            </a:r>
          </a:p>
          <a:p>
            <a:r>
              <a:rPr lang="zh-CN" altLang="en-US" dirty="0" smtClean="0"/>
              <a:t>复习</a:t>
            </a:r>
            <a:endParaRPr lang="en-US" altLang="zh-CN" dirty="0" smtClean="0"/>
          </a:p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53F0A-F76F-4225-8CCB-2FB6B8E06622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231775" y="3505200"/>
          <a:ext cx="1978025" cy="271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9" name="剪辑" r:id="rId4" imgW="2309813" imgH="3176588" progId="MS_ClipArt_Gallery.2">
                  <p:embed/>
                </p:oleObj>
              </mc:Choice>
              <mc:Fallback>
                <p:oleObj name="剪辑" r:id="rId4" imgW="2309813" imgH="3176588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" y="3505200"/>
                        <a:ext cx="1978025" cy="271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2209800" y="3453046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791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6"/>
            <a:ext cx="9144000" cy="768007"/>
          </a:xfrm>
        </p:spPr>
        <p:txBody>
          <a:bodyPr/>
          <a:lstStyle/>
          <a:p>
            <a:r>
              <a:rPr lang="en-US" altLang="zh-CN" dirty="0" err="1"/>
              <a:t>CCP_BoundCircleDoc</a:t>
            </a:r>
            <a:r>
              <a:rPr lang="en-US" altLang="zh-CN" dirty="0"/>
              <a:t>::Serialize</a:t>
            </a:r>
            <a:r>
              <a:rPr lang="zh-CN" altLang="en-US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963" y="791737"/>
            <a:ext cx="8220075" cy="5564614"/>
          </a:xfrm>
        </p:spPr>
        <p:txBody>
          <a:bodyPr>
            <a:noAutofit/>
          </a:bodyPr>
          <a:lstStyle/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void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CCP_BoundCircleDoc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::Serialize(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CArchive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&amp;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ar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{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</a:t>
            </a:r>
            <a:r>
              <a:rPr kumimoji="1" lang="en-US" altLang="zh-CN" sz="1800" kern="0" dirty="0" err="1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int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n, k, flag;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1800" kern="0" dirty="0" err="1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wchar_t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*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buf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CString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CP_Point2D* pa;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ar.IsStoring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())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{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  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TODO: 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在此添加存储代码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cs.Format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"#arrayPoint2D begin\n"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 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输出点集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ar.WriteString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n=m_arrayPoint2D.mb_getSize( 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pa=m_arrayPoint2D.mb_getData( 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cs.Format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"%1d\n"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,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n);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ar.WriteString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 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(n&gt;m_pointInput+1)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n=m_pointInput+1;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    for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=0;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&lt; n;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++)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{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cs.Format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"%</a:t>
            </a:r>
            <a:r>
              <a:rPr kumimoji="1" lang="en-US" altLang="zh-CN" sz="1800" kern="0" dirty="0" err="1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g,%g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\n"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),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pa[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].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pa[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i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].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m_y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ar.WriteString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} 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for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循环结束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cs.Format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"#arrayPoint2D end\n"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ar.WriteString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771183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sp>
        <p:nvSpPr>
          <p:cNvPr id="9" name="AutoShape 5"/>
          <p:cNvSpPr>
            <a:spLocks/>
          </p:cNvSpPr>
          <p:nvPr/>
        </p:nvSpPr>
        <p:spPr bwMode="auto">
          <a:xfrm>
            <a:off x="5662151" y="4154257"/>
            <a:ext cx="3149600" cy="468312"/>
          </a:xfrm>
          <a:prstGeom prst="borderCallout2">
            <a:avLst>
              <a:gd name="adj1" fmla="val 24407"/>
              <a:gd name="adj2" fmla="val -2421"/>
              <a:gd name="adj3" fmla="val 24407"/>
              <a:gd name="adj4" fmla="val -20866"/>
              <a:gd name="adj5" fmla="val -208477"/>
              <a:gd name="adj6" fmla="val -28329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自描述文件格式</a:t>
            </a: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V="1">
            <a:off x="5085888" y="4657494"/>
            <a:ext cx="2881313" cy="122555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AutoShape 7"/>
          <p:cNvSpPr>
            <a:spLocks/>
          </p:cNvSpPr>
          <p:nvPr/>
        </p:nvSpPr>
        <p:spPr bwMode="auto">
          <a:xfrm>
            <a:off x="3928331" y="1544097"/>
            <a:ext cx="3149600" cy="468312"/>
          </a:xfrm>
          <a:prstGeom prst="borderCallout2">
            <a:avLst>
              <a:gd name="adj1" fmla="val 24407"/>
              <a:gd name="adj2" fmla="val -2421"/>
              <a:gd name="adj3" fmla="val 24407"/>
              <a:gd name="adj4" fmla="val -26856"/>
              <a:gd name="adj5" fmla="val 153222"/>
              <a:gd name="adj6" fmla="val -41181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输出文本文件</a:t>
            </a:r>
          </a:p>
        </p:txBody>
      </p:sp>
    </p:spTree>
    <p:extLst>
      <p:ext uri="{BB962C8B-B14F-4D97-AF65-F5344CB8AC3E}">
        <p14:creationId xmlns:p14="http://schemas.microsoft.com/office/powerpoint/2010/main" val="165696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CCP_BoundCircleDoc</a:t>
            </a:r>
            <a:r>
              <a:rPr lang="en-US" altLang="zh-CN" dirty="0"/>
              <a:t>::Serialize</a:t>
            </a:r>
            <a:r>
              <a:rPr lang="zh-CN" altLang="en-US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2400" kern="0" dirty="0" smtClean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</a:t>
            </a:r>
            <a:r>
              <a:rPr kumimoji="1" lang="en-US" altLang="zh-CN" sz="2400" kern="0" dirty="0" err="1" smtClean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cs.Format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"#Circle begin\n"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输出圆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ar.WriteString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cs.Format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"%</a:t>
            </a:r>
            <a:r>
              <a:rPr kumimoji="1" lang="en-US" altLang="zh-CN" sz="2400" kern="0" dirty="0" err="1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g,%g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\n"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),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m_circle.m_center.m_x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                                   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m_circle.m_center.m_y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ar.WriteString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cs.Format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"%g\n"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),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m_circle.m_radius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ar.WriteString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cs.Format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"#Circle end\n"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ar.WriteString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en-US" altLang="zh-CN" sz="2400" kern="0" dirty="0">
              <a:solidFill>
                <a:srgbClr val="000000"/>
              </a:solidFill>
              <a:latin typeface="Times New Roman"/>
              <a:ea typeface="宋体"/>
              <a:cs typeface="+mn-cs"/>
            </a:endParaRP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cs.Format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"#scale begin\n"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 </a:t>
            </a:r>
            <a:r>
              <a:rPr kumimoji="1" lang="en-US" altLang="zh-CN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24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输出缩放比例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ar.WriteString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cs.Format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"%g\n"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),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m_scale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ar.WriteString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cs.Format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24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"#scale end\n"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</a:t>
            </a:r>
          </a:p>
          <a:p>
            <a:pPr marL="342900" lvl="0" indent="-342900" algn="l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ar.WriteString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24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24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75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61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6"/>
            <a:ext cx="9144000" cy="1147145"/>
          </a:xfrm>
        </p:spPr>
        <p:txBody>
          <a:bodyPr/>
          <a:lstStyle/>
          <a:p>
            <a:r>
              <a:rPr lang="en-US" altLang="zh-CN" dirty="0" err="1"/>
              <a:t>CCP_BoundCircleDoc</a:t>
            </a:r>
            <a:r>
              <a:rPr lang="en-US" altLang="zh-CN" dirty="0"/>
              <a:t>::Serialize</a:t>
            </a:r>
            <a:r>
              <a:rPr lang="zh-CN" altLang="en-US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963" y="1193180"/>
            <a:ext cx="8220075" cy="5163171"/>
          </a:xfrm>
        </p:spPr>
        <p:txBody>
          <a:bodyPr>
            <a:noAutofit/>
          </a:bodyPr>
          <a:lstStyle/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</a:t>
            </a:r>
            <a:r>
              <a:rPr kumimoji="1" lang="en-US" altLang="zh-CN" sz="1800" kern="0" dirty="0" smtClean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</a:t>
            </a:r>
            <a:r>
              <a:rPr kumimoji="1" lang="en-US" altLang="zh-CN" sz="1800" kern="0" dirty="0" err="1" smtClean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cs.Format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"#translation begin\n"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 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输出坐标平移量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ar.WriteString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cs.Format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"%</a:t>
            </a:r>
            <a:r>
              <a:rPr kumimoji="1" lang="en-US" altLang="zh-CN" sz="1800" kern="0" dirty="0" err="1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g,%g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\n"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),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m_translation.m_x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m_translation.m_y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ar.WriteString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cs.Format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"#translation end\n"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ar.WriteString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en-US" altLang="zh-CN" sz="1800" kern="0" dirty="0">
              <a:solidFill>
                <a:srgbClr val="000000"/>
              </a:solidFill>
              <a:latin typeface="Times New Roman"/>
              <a:ea typeface="宋体"/>
              <a:cs typeface="+mn-cs"/>
            </a:endParaRP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cs.Format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"#</a:t>
            </a:r>
            <a:r>
              <a:rPr kumimoji="1" lang="en-US" altLang="zh-CN" sz="1800" kern="0" dirty="0" err="1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maxRandom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 begin\n"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 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输出随机数界定值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ar.WriteString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cs.Format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"%g\n"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),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m_maxRandom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ar.WriteString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cs.Format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"#</a:t>
            </a:r>
            <a:r>
              <a:rPr kumimoji="1" lang="en-US" altLang="zh-CN" sz="1800" kern="0" dirty="0" err="1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maxRandom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 end\n"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ar.WriteString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en-US" altLang="zh-CN" sz="1800" kern="0" dirty="0">
              <a:solidFill>
                <a:srgbClr val="000000"/>
              </a:solidFill>
              <a:latin typeface="Times New Roman"/>
              <a:ea typeface="宋体"/>
              <a:cs typeface="+mn-cs"/>
            </a:endParaRP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cs.Format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"#</a:t>
            </a:r>
            <a:r>
              <a:rPr kumimoji="1" lang="en-US" altLang="zh-CN" sz="1800" kern="0" dirty="0" err="1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int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 begin\n"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 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输出三个整数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ar.WriteString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cs.Format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"%1d,%1d,%1d\n"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),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m_pointSelect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                                          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m_pointInput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ar.WriteString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cs.Format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"#</a:t>
            </a:r>
            <a:r>
              <a:rPr kumimoji="1" lang="en-US" altLang="zh-CN" sz="1800" kern="0" dirty="0" err="1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int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 end\n"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ar.WriteString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}</a:t>
            </a:r>
            <a:endParaRPr lang="zh-CN" altLang="en-US" sz="1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76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150321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41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6"/>
            <a:ext cx="9144000" cy="968727"/>
          </a:xfrm>
        </p:spPr>
        <p:txBody>
          <a:bodyPr/>
          <a:lstStyle/>
          <a:p>
            <a:r>
              <a:rPr lang="en-US" altLang="zh-CN" dirty="0" err="1"/>
              <a:t>CCP_BoundCircleDoc</a:t>
            </a:r>
            <a:r>
              <a:rPr lang="en-US" altLang="zh-CN" dirty="0"/>
              <a:t>::Serialize</a:t>
            </a:r>
            <a:r>
              <a:rPr lang="zh-CN" altLang="en-US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963" y="992459"/>
            <a:ext cx="8220075" cy="5363892"/>
          </a:xfrm>
        </p:spPr>
        <p:txBody>
          <a:bodyPr>
            <a:noAutofit/>
          </a:bodyPr>
          <a:lstStyle/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else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{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  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TODO: 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在此添加加载代码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flag=0;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while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ar.ReadString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{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cs.Trim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switch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(flag)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{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case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0: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            if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cs.CompareNoCase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"#arrayPoint2D begin"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))==0)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  flag=1;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else if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cs.CompareNoCase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"#Circle begin"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))==0)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  flag=2;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else if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cs.CompareNoCase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"#scale begin"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))==0)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  flag=3;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else if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cs.CompareNoCase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"#translation begin"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))==0)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  flag=4;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            else if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cs.CompareNoCase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"#</a:t>
            </a:r>
            <a:r>
              <a:rPr kumimoji="1" lang="en-US" altLang="zh-CN" sz="1800" kern="0" dirty="0" err="1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maxRandom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 begin"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))==0)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  flag=5;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else if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cs.CompareNoCase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"#</a:t>
            </a:r>
            <a:r>
              <a:rPr kumimoji="1" lang="en-US" altLang="zh-CN" sz="1800" kern="0" dirty="0" err="1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int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 begin"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))==0)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  flag=6;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            break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77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971903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sp>
        <p:nvSpPr>
          <p:cNvPr id="9" name="AutoShape 5"/>
          <p:cNvSpPr>
            <a:spLocks/>
          </p:cNvSpPr>
          <p:nvPr/>
        </p:nvSpPr>
        <p:spPr bwMode="auto">
          <a:xfrm>
            <a:off x="4787900" y="1248199"/>
            <a:ext cx="3149600" cy="468312"/>
          </a:xfrm>
          <a:prstGeom prst="borderCallout2">
            <a:avLst>
              <a:gd name="adj1" fmla="val 24407"/>
              <a:gd name="adj2" fmla="val -2421"/>
              <a:gd name="adj3" fmla="val 24407"/>
              <a:gd name="adj4" fmla="val -12559"/>
              <a:gd name="adj5" fmla="val 164308"/>
              <a:gd name="adj6" fmla="val -40983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读取文本文件</a:t>
            </a: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5219700" y="1844675"/>
            <a:ext cx="3529013" cy="1403350"/>
          </a:xfrm>
          <a:prstGeom prst="borderCallout2">
            <a:avLst>
              <a:gd name="adj1" fmla="val 8144"/>
              <a:gd name="adj2" fmla="val -2157"/>
              <a:gd name="adj3" fmla="val 8144"/>
              <a:gd name="adj4" fmla="val -12324"/>
              <a:gd name="adj5" fmla="val 110296"/>
              <a:gd name="adj6" fmla="val -16421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自描述文件格式的优势之一</a:t>
            </a:r>
            <a:r>
              <a:rPr lang="en-US" altLang="zh-CN" sz="2400" i="0">
                <a:ea typeface="楷体_GB2312" pitchFamily="49" charset="-122"/>
              </a:rPr>
              <a:t>: </a:t>
            </a:r>
            <a:r>
              <a:rPr lang="zh-CN" altLang="en-US" sz="2400" i="0">
                <a:ea typeface="楷体_GB2312" pitchFamily="49" charset="-122"/>
              </a:rPr>
              <a:t>可以预先知道数据类型</a:t>
            </a:r>
          </a:p>
        </p:txBody>
      </p:sp>
    </p:spTree>
    <p:extLst>
      <p:ext uri="{BB962C8B-B14F-4D97-AF65-F5344CB8AC3E}">
        <p14:creationId xmlns:p14="http://schemas.microsoft.com/office/powerpoint/2010/main" val="114032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CCP_BoundCircleDoc</a:t>
            </a:r>
            <a:r>
              <a:rPr lang="en-US" altLang="zh-CN" dirty="0"/>
              <a:t>::Serialize</a:t>
            </a:r>
            <a:r>
              <a:rPr lang="zh-CN" altLang="en-US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lvl="0" indent="-342900" algn="l"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 smtClean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    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case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1: 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读取点集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: 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点的个数</a:t>
            </a:r>
          </a:p>
          <a:p>
            <a:pPr marL="342900" lvl="0" indent="-342900" algn="l"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n=_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ttoi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k=0;</a:t>
            </a:r>
          </a:p>
          <a:p>
            <a:pPr marL="342900" lvl="0" indent="-342900" algn="l"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m_arrayPoint2D.mb_setSize(n);</a:t>
            </a:r>
          </a:p>
          <a:p>
            <a:pPr marL="342900" lvl="0" indent="-342900" algn="l"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flag=11;</a:t>
            </a:r>
          </a:p>
          <a:p>
            <a:pPr marL="342900" lvl="0" indent="-342900" algn="l"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            break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        case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11: 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读取点集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: 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各个点的坐标</a:t>
            </a:r>
          </a:p>
          <a:p>
            <a:pPr marL="342900" lvl="0" indent="-342900" algn="l"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        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if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cs.CompareNoCase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"#arrayPoint2D end"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))==0)</a:t>
            </a:r>
          </a:p>
          <a:p>
            <a:pPr marL="342900" lvl="0" indent="-342900" algn="l"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  flag=0;</a:t>
            </a:r>
          </a:p>
          <a:p>
            <a:pPr marL="342900" lvl="0" indent="-342900" algn="l"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else if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(k&lt;n)</a:t>
            </a:r>
          </a:p>
          <a:p>
            <a:pPr marL="342900" lvl="0" indent="-342900" algn="l"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{</a:t>
            </a:r>
          </a:p>
          <a:p>
            <a:pPr marL="342900" lvl="0" indent="-342900" algn="l"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      pa=m_arrayPoint2D.mb_getData( );</a:t>
            </a:r>
          </a:p>
          <a:p>
            <a:pPr marL="342900" lvl="0" indent="-342900" algn="l"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buf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cs.GetBuffer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swscanf_s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buf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"%</a:t>
            </a:r>
            <a:r>
              <a:rPr kumimoji="1" lang="en-US" altLang="zh-CN" sz="1800" kern="0" dirty="0" err="1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lf,%lf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), &amp;(pa[k].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), &amp;(pa[k].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m_y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</a:t>
            </a:r>
          </a:p>
          <a:p>
            <a:pPr marL="342900" lvl="0" indent="-342900" algn="l"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      k++;</a:t>
            </a:r>
          </a:p>
          <a:p>
            <a:pPr marL="342900" lvl="0" indent="-342900" algn="l"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	      if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(k==n)</a:t>
            </a:r>
          </a:p>
          <a:p>
            <a:pPr marL="342900" lvl="0" indent="-342900" algn="l"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            flag=0;</a:t>
            </a:r>
          </a:p>
          <a:p>
            <a:pPr marL="342900" lvl="0" indent="-342900" algn="l"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}</a:t>
            </a:r>
          </a:p>
          <a:p>
            <a:pPr marL="342900" lvl="0" indent="-342900" algn="l"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else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flag=0;</a:t>
            </a:r>
          </a:p>
          <a:p>
            <a:pPr marL="342900" lvl="0" indent="-342900" algn="l" fontAlgn="base">
              <a:lnSpc>
                <a:spcPts val="19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            break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  <a:endParaRPr lang="zh-CN" altLang="en-US" sz="1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78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sp>
        <p:nvSpPr>
          <p:cNvPr id="9" name="AutoShape 5"/>
          <p:cNvSpPr>
            <a:spLocks/>
          </p:cNvSpPr>
          <p:nvPr/>
        </p:nvSpPr>
        <p:spPr bwMode="auto">
          <a:xfrm>
            <a:off x="5379245" y="1457324"/>
            <a:ext cx="3529012" cy="1403350"/>
          </a:xfrm>
          <a:prstGeom prst="borderCallout2">
            <a:avLst>
              <a:gd name="adj1" fmla="val 8144"/>
              <a:gd name="adj2" fmla="val -2157"/>
              <a:gd name="adj3" fmla="val 8144"/>
              <a:gd name="adj4" fmla="val -7694"/>
              <a:gd name="adj5" fmla="val 122171"/>
              <a:gd name="adj6" fmla="val -9940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自描述文件格式的优势之二</a:t>
            </a:r>
            <a:r>
              <a:rPr lang="en-US" altLang="zh-CN" sz="2400" i="0">
                <a:ea typeface="楷体_GB2312" pitchFamily="49" charset="-122"/>
              </a:rPr>
              <a:t>: </a:t>
            </a:r>
            <a:r>
              <a:rPr lang="zh-CN" altLang="en-US" sz="2400" i="0">
                <a:ea typeface="楷体_GB2312" pitchFamily="49" charset="-122"/>
              </a:rPr>
              <a:t>可以预先知道数据是否结束</a:t>
            </a:r>
          </a:p>
        </p:txBody>
      </p:sp>
    </p:spTree>
    <p:extLst>
      <p:ext uri="{BB962C8B-B14F-4D97-AF65-F5344CB8AC3E}">
        <p14:creationId xmlns:p14="http://schemas.microsoft.com/office/powerpoint/2010/main" val="32701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1169448"/>
          </a:xfrm>
        </p:spPr>
        <p:txBody>
          <a:bodyPr/>
          <a:lstStyle/>
          <a:p>
            <a:r>
              <a:rPr lang="en-US" altLang="zh-CN" dirty="0" err="1"/>
              <a:t>CCP_BoundCircleDoc</a:t>
            </a:r>
            <a:r>
              <a:rPr lang="en-US" altLang="zh-CN" dirty="0"/>
              <a:t>::Serialize</a:t>
            </a:r>
            <a:r>
              <a:rPr lang="zh-CN" altLang="en-US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963" y="1215483"/>
            <a:ext cx="8220075" cy="5140868"/>
          </a:xfrm>
        </p:spPr>
        <p:txBody>
          <a:bodyPr>
            <a:noAutofit/>
          </a:bodyPr>
          <a:lstStyle/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 smtClean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    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case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2: 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读取圆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: 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圆心坐标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buf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cs.GetBuffer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swscanf_s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buf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"%</a:t>
            </a:r>
            <a:r>
              <a:rPr kumimoji="1" lang="en-US" altLang="zh-CN" sz="1800" kern="0" dirty="0" err="1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lf,%lf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), &amp;(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m_circle.m_center.m_x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),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                                                     &amp;(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m_circle.m_center.m_y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flag=21;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              break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            case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21: 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读取圆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: 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半径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 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buf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cs.GetBuffer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swscanf_s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buf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"%lf"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), &amp;(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m_circle.m_radius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flag=0;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break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case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3: 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读取缩放比例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 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buf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cs.GetBuffer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swscanf_s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buf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"%lf"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), &amp;(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m_scale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flag=0;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break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case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4: </a:t>
            </a:r>
            <a:r>
              <a:rPr kumimoji="1" lang="en-US" altLang="zh-CN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18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读取坐标平移量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CN" altLang="en-US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          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buf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cs.GetBuffer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  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swscanf_s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buf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_T(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"%</a:t>
            </a:r>
            <a:r>
              <a:rPr kumimoji="1" lang="en-US" altLang="zh-CN" sz="1800" kern="0" dirty="0" err="1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lf,%lf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), &amp;(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m_translation.m_x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),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                                                      &amp;(</a:t>
            </a:r>
            <a:r>
              <a:rPr kumimoji="1" lang="en-US" altLang="zh-CN" sz="18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m_translation.m_y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));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flag=0;</a:t>
            </a:r>
          </a:p>
          <a:p>
            <a:pPr marL="342900" lvl="0" indent="-342900" algn="l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</a:t>
            </a:r>
            <a:r>
              <a:rPr kumimoji="1" lang="en-US" altLang="zh-CN" sz="18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break</a:t>
            </a: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  <a:endParaRPr lang="zh-CN" altLang="en-US" sz="1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79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17262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96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设置快捷键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53F0A-F76F-4225-8CCB-2FB6B8E06622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12875"/>
            <a:ext cx="611505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17"/>
          <p:cNvSpPr>
            <a:spLocks noChangeArrowheads="1"/>
          </p:cNvSpPr>
          <p:nvPr/>
        </p:nvSpPr>
        <p:spPr bwMode="auto">
          <a:xfrm>
            <a:off x="3852863" y="4868863"/>
            <a:ext cx="4679950" cy="468312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楷体_GB2312" pitchFamily="49" charset="-122"/>
              </a:rPr>
              <a:t>步骤</a:t>
            </a:r>
            <a:r>
              <a:rPr lang="en-US" altLang="zh-CN" sz="2400">
                <a:ea typeface="楷体_GB2312" pitchFamily="49" charset="-122"/>
              </a:rPr>
              <a:t>2</a:t>
            </a:r>
            <a:r>
              <a:rPr lang="zh-CN" altLang="en-US" sz="2400">
                <a:ea typeface="楷体_GB2312" pitchFamily="49" charset="-122"/>
              </a:rPr>
              <a:t>：</a:t>
            </a:r>
            <a:r>
              <a:rPr lang="en-US" altLang="zh-CN" sz="2400">
                <a:ea typeface="楷体_GB2312" pitchFamily="49" charset="-122"/>
              </a:rPr>
              <a:t>Ctrl + S </a:t>
            </a:r>
            <a:r>
              <a:rPr lang="zh-CN" altLang="en-US" sz="2400">
                <a:ea typeface="楷体_GB2312" pitchFamily="49" charset="-122"/>
              </a:rPr>
              <a:t>保存，关闭</a:t>
            </a:r>
          </a:p>
        </p:txBody>
      </p:sp>
      <p:sp>
        <p:nvSpPr>
          <p:cNvPr id="11" name="AutoShape 11"/>
          <p:cNvSpPr>
            <a:spLocks/>
          </p:cNvSpPr>
          <p:nvPr/>
        </p:nvSpPr>
        <p:spPr bwMode="auto">
          <a:xfrm>
            <a:off x="3779838" y="3573463"/>
            <a:ext cx="4752975" cy="935037"/>
          </a:xfrm>
          <a:prstGeom prst="borderCallout2">
            <a:avLst>
              <a:gd name="adj1" fmla="val 12222"/>
              <a:gd name="adj2" fmla="val -1602"/>
              <a:gd name="adj3" fmla="val 12222"/>
              <a:gd name="adj4" fmla="val -26685"/>
              <a:gd name="adj5" fmla="val 257046"/>
              <a:gd name="adj6" fmla="val -51870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1</a:t>
            </a:r>
            <a:r>
              <a:rPr lang="zh-CN" altLang="en-US" sz="2400" i="0">
                <a:ea typeface="楷体_GB2312" pitchFamily="49" charset="-122"/>
              </a:rPr>
              <a:t>：在下面新增快捷键或者修改已经列出的</a:t>
            </a:r>
          </a:p>
        </p:txBody>
      </p:sp>
      <p:sp>
        <p:nvSpPr>
          <p:cNvPr id="12" name="AutoShape 12"/>
          <p:cNvSpPr>
            <a:spLocks/>
          </p:cNvSpPr>
          <p:nvPr/>
        </p:nvSpPr>
        <p:spPr bwMode="auto">
          <a:xfrm>
            <a:off x="3708400" y="1916113"/>
            <a:ext cx="4824413" cy="935037"/>
          </a:xfrm>
          <a:prstGeom prst="borderCallout2">
            <a:avLst>
              <a:gd name="adj1" fmla="val 12222"/>
              <a:gd name="adj2" fmla="val -1579"/>
              <a:gd name="adj3" fmla="val 12222"/>
              <a:gd name="adj4" fmla="val -29681"/>
              <a:gd name="adj5" fmla="val 245162"/>
              <a:gd name="adj6" fmla="val -57944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这里列出了菜单命令对应的快捷键</a:t>
            </a:r>
            <a:endParaRPr lang="en-US" altLang="zh-CN" sz="2400"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注意：这里的</a:t>
            </a:r>
            <a:r>
              <a:rPr lang="en-US" altLang="zh-CN" sz="2400">
                <a:ea typeface="楷体_GB2312" pitchFamily="49" charset="-122"/>
              </a:rPr>
              <a:t> ID </a:t>
            </a:r>
            <a:r>
              <a:rPr lang="zh-CN" altLang="en-US" sz="2400">
                <a:ea typeface="楷体_GB2312" pitchFamily="49" charset="-122"/>
              </a:rPr>
              <a:t>就是菜单的 </a:t>
            </a:r>
            <a:r>
              <a:rPr lang="en-US" altLang="zh-CN" sz="2400">
                <a:ea typeface="楷体_GB2312" pitchFamily="49" charset="-122"/>
              </a:rPr>
              <a:t>ID</a:t>
            </a:r>
            <a:endParaRPr lang="zh-CN" altLang="en-US" sz="240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156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CCP_BoundCircleDoc</a:t>
            </a:r>
            <a:r>
              <a:rPr lang="en-US" altLang="zh-CN" dirty="0"/>
              <a:t>::Serialize</a:t>
            </a:r>
            <a:r>
              <a:rPr lang="zh-CN" altLang="en-US" dirty="0"/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lvl="0" indent="-342900" algn="l" fontAlgn="base">
              <a:spcBef>
                <a:spcPts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 smtClean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</a:t>
            </a:r>
            <a:r>
              <a:rPr kumimoji="1" lang="en-US" altLang="zh-CN" sz="20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case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5: </a:t>
            </a:r>
            <a:r>
              <a:rPr kumimoji="1" lang="en-US" altLang="zh-CN" sz="20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20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读取随机数界定值</a:t>
            </a:r>
          </a:p>
          <a:p>
            <a:pPr marL="342900" lvl="0" indent="-342900" algn="l" fontAlgn="base">
              <a:spcBef>
                <a:spcPts val="0"/>
              </a:spcBef>
              <a:spcAft>
                <a:spcPct val="0"/>
              </a:spcAft>
              <a:buNone/>
            </a:pPr>
            <a:r>
              <a:rPr kumimoji="1" lang="zh-CN" altLang="en-US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buf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cs.GetBuffer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spcBef>
                <a:spcPts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swscanf_s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buf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_T(</a:t>
            </a:r>
            <a:r>
              <a:rPr kumimoji="1" lang="en-US" altLang="zh-CN" sz="20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"%lf"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), &amp;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m_maxRandom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spcBef>
                <a:spcPts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flag=0;</a:t>
            </a:r>
          </a:p>
          <a:p>
            <a:pPr marL="342900" lvl="0" indent="-342900" algn="l" fontAlgn="base">
              <a:spcBef>
                <a:spcPts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</a:t>
            </a:r>
            <a:r>
              <a:rPr kumimoji="1" lang="en-US" altLang="zh-CN" sz="20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break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spcBef>
                <a:spcPts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</a:t>
            </a:r>
            <a:r>
              <a:rPr kumimoji="1" lang="en-US" altLang="zh-CN" sz="20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case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6: </a:t>
            </a:r>
            <a:r>
              <a:rPr kumimoji="1" lang="en-US" altLang="zh-CN" sz="20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</a:t>
            </a:r>
            <a:r>
              <a:rPr kumimoji="1" lang="zh-CN" altLang="en-US" sz="20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读取三个整数</a:t>
            </a:r>
          </a:p>
          <a:p>
            <a:pPr marL="342900" lvl="0" indent="-342900" algn="l" fontAlgn="base">
              <a:spcBef>
                <a:spcPts val="0"/>
              </a:spcBef>
              <a:spcAft>
                <a:spcPct val="0"/>
              </a:spcAft>
              <a:buNone/>
            </a:pPr>
            <a:r>
              <a:rPr kumimoji="1" lang="zh-CN" altLang="en-US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buf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=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cs.GetBuffer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 );</a:t>
            </a:r>
          </a:p>
          <a:p>
            <a:pPr marL="342900" lvl="0" indent="-342900" algn="l" fontAlgn="base">
              <a:spcBef>
                <a:spcPts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	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swscanf_s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(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buf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_T(</a:t>
            </a:r>
            <a:r>
              <a:rPr kumimoji="1" lang="en-US" altLang="zh-CN" sz="20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"%</a:t>
            </a:r>
            <a:r>
              <a:rPr kumimoji="1" lang="en-US" altLang="zh-CN" sz="2000" kern="0" dirty="0" err="1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d,%d,%d</a:t>
            </a:r>
            <a:r>
              <a:rPr kumimoji="1" lang="en-US" altLang="zh-CN" sz="20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"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), &amp;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m_flag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 &amp;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m_pointSelect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,</a:t>
            </a:r>
          </a:p>
          <a:p>
            <a:pPr marL="342900" lvl="0" indent="-342900" algn="l" fontAlgn="base">
              <a:spcBef>
                <a:spcPts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                                                             &amp;</a:t>
            </a:r>
            <a:r>
              <a:rPr kumimoji="1" lang="en-US" altLang="zh-CN" sz="2000" kern="0" dirty="0" err="1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m_pointInput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);</a:t>
            </a:r>
          </a:p>
          <a:p>
            <a:pPr marL="342900" lvl="0" indent="-342900" algn="l" fontAlgn="base">
              <a:spcBef>
                <a:spcPts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flag=0;</a:t>
            </a:r>
          </a:p>
          <a:p>
            <a:pPr marL="342900" lvl="0" indent="-342900" algn="l" fontAlgn="base">
              <a:spcBef>
                <a:spcPts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    </a:t>
            </a:r>
            <a:r>
              <a:rPr kumimoji="1" lang="en-US" altLang="zh-CN" sz="2000" kern="0" dirty="0">
                <a:solidFill>
                  <a:srgbClr val="3333CC"/>
                </a:solidFill>
                <a:latin typeface="Times New Roman"/>
                <a:ea typeface="宋体"/>
                <a:cs typeface="+mn-cs"/>
              </a:rPr>
              <a:t>break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;</a:t>
            </a:r>
          </a:p>
          <a:p>
            <a:pPr marL="342900" lvl="0" indent="-342900" algn="l" fontAlgn="base">
              <a:spcBef>
                <a:spcPts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    }</a:t>
            </a:r>
          </a:p>
          <a:p>
            <a:pPr marL="342900" lvl="0" indent="-342900" algn="l" fontAlgn="base">
              <a:spcBef>
                <a:spcPts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        } </a:t>
            </a:r>
            <a:r>
              <a:rPr kumimoji="1" lang="en-US" altLang="zh-CN" sz="20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// while</a:t>
            </a:r>
            <a:r>
              <a:rPr kumimoji="1" lang="zh-CN" altLang="en-US" sz="20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循环结束</a:t>
            </a:r>
          </a:p>
          <a:p>
            <a:pPr marL="342900" lvl="0" indent="-342900" algn="l" fontAlgn="base">
              <a:spcBef>
                <a:spcPts val="0"/>
              </a:spcBef>
              <a:spcAft>
                <a:spcPct val="0"/>
              </a:spcAft>
              <a:buNone/>
            </a:pPr>
            <a:r>
              <a:rPr kumimoji="1" lang="zh-CN" altLang="en-US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	</a:t>
            </a: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}</a:t>
            </a:r>
          </a:p>
          <a:p>
            <a:pPr marL="342900" lvl="0" indent="-342900" algn="l" fontAlgn="base">
              <a:spcBef>
                <a:spcPts val="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}</a:t>
            </a:r>
            <a:endParaRPr lang="zh-CN" altLang="en-US" sz="3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80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95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#arrayPoint2D begin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10</a:t>
            </a:r>
            <a:r>
              <a:rPr kumimoji="1" lang="en-US" altLang="zh-CN" sz="20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 // </a:t>
            </a:r>
            <a:r>
              <a:rPr kumimoji="1" lang="zh-CN" altLang="en-US" sz="20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点集的容纳空间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-214,-31</a:t>
            </a:r>
            <a:r>
              <a:rPr kumimoji="1" lang="en-US" altLang="zh-CN" sz="20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 // </a:t>
            </a:r>
            <a:r>
              <a:rPr kumimoji="1" lang="zh-CN" altLang="en-US" sz="2000" kern="0" dirty="0">
                <a:solidFill>
                  <a:srgbClr val="339933"/>
                </a:solidFill>
                <a:latin typeface="Times New Roman"/>
                <a:ea typeface="宋体"/>
                <a:cs typeface="+mn-cs"/>
              </a:rPr>
              <a:t>点坐标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-158,73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27,29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89,-50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28,-102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-69,-12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-41,117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-218,52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-105,-49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-116,-99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0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#arrayPoint2D end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81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sp>
        <p:nvSpPr>
          <p:cNvPr id="9" name="AutoShape 5"/>
          <p:cNvSpPr>
            <a:spLocks/>
          </p:cNvSpPr>
          <p:nvPr/>
        </p:nvSpPr>
        <p:spPr bwMode="auto">
          <a:xfrm>
            <a:off x="3728113" y="4232815"/>
            <a:ext cx="4792662" cy="936625"/>
          </a:xfrm>
          <a:prstGeom prst="borderCallout2">
            <a:avLst>
              <a:gd name="adj1" fmla="val 12204"/>
              <a:gd name="adj2" fmla="val -1588"/>
              <a:gd name="adj3" fmla="val 12204"/>
              <a:gd name="adj4" fmla="val -12324"/>
              <a:gd name="adj5" fmla="val -217796"/>
              <a:gd name="adj6" fmla="val -23088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可以在数据文件中增加注释，这不影响数据的读取</a:t>
            </a:r>
          </a:p>
        </p:txBody>
      </p:sp>
    </p:spTree>
    <p:extLst>
      <p:ext uri="{BB962C8B-B14F-4D97-AF65-F5344CB8AC3E}">
        <p14:creationId xmlns:p14="http://schemas.microsoft.com/office/powerpoint/2010/main" val="103727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#Circle begin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0,0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0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#Circle end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#scale begin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1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#scale end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#translation begin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0,0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#translation end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#</a:t>
            </a:r>
            <a:r>
              <a:rPr kumimoji="1" lang="en-US" altLang="zh-CN" sz="1800" kern="0" dirty="0" err="1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maxRandom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 begin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100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#</a:t>
            </a:r>
            <a:r>
              <a:rPr kumimoji="1" lang="en-US" altLang="zh-CN" sz="1800" kern="0" dirty="0" err="1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maxRandom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 end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#</a:t>
            </a:r>
            <a:r>
              <a:rPr kumimoji="1" lang="en-US" altLang="zh-CN" sz="1800" kern="0" dirty="0" err="1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int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 begin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000000"/>
                </a:solidFill>
                <a:latin typeface="Times New Roman"/>
                <a:ea typeface="宋体"/>
                <a:cs typeface="+mn-cs"/>
              </a:rPr>
              <a:t>11,-1,9</a:t>
            </a:r>
          </a:p>
          <a:p>
            <a:pPr marL="342900" lvl="0" indent="-342900" algn="l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#</a:t>
            </a:r>
            <a:r>
              <a:rPr kumimoji="1" lang="en-US" altLang="zh-CN" sz="1800" kern="0" dirty="0" err="1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int</a:t>
            </a:r>
            <a:r>
              <a:rPr kumimoji="1" lang="en-US" altLang="zh-CN" sz="1800" kern="0" dirty="0">
                <a:solidFill>
                  <a:srgbClr val="A50021"/>
                </a:solidFill>
                <a:latin typeface="Times New Roman"/>
                <a:ea typeface="宋体"/>
                <a:cs typeface="+mn-cs"/>
              </a:rPr>
              <a:t> end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82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38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在不同的</a:t>
            </a:r>
            <a:r>
              <a:rPr lang="en-US" altLang="zh-CN" dirty="0"/>
              <a:t>VS</a:t>
            </a:r>
            <a:r>
              <a:rPr lang="zh-CN" altLang="en-US" dirty="0"/>
              <a:t>版本中，自动生成的代码有可能会有所不同。</a:t>
            </a:r>
          </a:p>
          <a:p>
            <a:pPr lvl="1"/>
            <a:r>
              <a:rPr lang="zh-CN" altLang="en-US" sz="2400" dirty="0"/>
              <a:t>自动生成的类的类名可能以</a:t>
            </a:r>
            <a:r>
              <a:rPr lang="en-US" altLang="zh-CN" sz="2400" dirty="0" smtClean="0"/>
              <a:t>CCPB</a:t>
            </a:r>
            <a:r>
              <a:rPr lang="zh-CN" altLang="en-US" sz="2400" dirty="0" smtClean="0"/>
              <a:t>开头</a:t>
            </a:r>
            <a:r>
              <a:rPr lang="zh-CN" altLang="en-US" sz="2400" dirty="0"/>
              <a:t>，也有可能以</a:t>
            </a:r>
            <a:r>
              <a:rPr lang="en-US" altLang="zh-CN" sz="2400" dirty="0" smtClean="0"/>
              <a:t>CCP_B</a:t>
            </a:r>
            <a:r>
              <a:rPr lang="zh-CN" altLang="en-US" sz="2400" dirty="0" smtClean="0"/>
              <a:t>开头</a:t>
            </a:r>
            <a:r>
              <a:rPr lang="zh-CN" altLang="en-US" sz="2400" dirty="0"/>
              <a:t>。我们自己添加的代码应当与其一致。</a:t>
            </a:r>
          </a:p>
          <a:p>
            <a:pPr lvl="2"/>
            <a:r>
              <a:rPr lang="zh-CN" altLang="en-US" sz="2000" dirty="0"/>
              <a:t>例如</a:t>
            </a:r>
            <a:r>
              <a:rPr lang="en-US" altLang="zh-CN" sz="2000" dirty="0"/>
              <a:t>: </a:t>
            </a:r>
            <a:r>
              <a:rPr lang="zh-CN" altLang="en-US" sz="2000" dirty="0"/>
              <a:t>文档类的名称有可能是</a:t>
            </a:r>
            <a:r>
              <a:rPr lang="en-US" altLang="zh-CN" sz="2000" dirty="0" err="1"/>
              <a:t>CCPBoundCircleDoc</a:t>
            </a:r>
            <a:r>
              <a:rPr lang="zh-CN" altLang="en-US" sz="2000" dirty="0"/>
              <a:t>，也有可能是</a:t>
            </a:r>
            <a:r>
              <a:rPr lang="en-US" altLang="zh-CN" sz="2000" dirty="0" err="1"/>
              <a:t>CCP_BoundCircleDoc</a:t>
            </a:r>
            <a:r>
              <a:rPr lang="zh-CN" altLang="en-US" sz="2000" dirty="0"/>
              <a:t>。我们自己添加的代码应当与其一致。</a:t>
            </a:r>
          </a:p>
          <a:p>
            <a:pPr lvl="2"/>
            <a:r>
              <a:rPr lang="zh-CN" altLang="en-US" sz="2000" dirty="0"/>
              <a:t>例如</a:t>
            </a:r>
            <a:r>
              <a:rPr lang="en-US" altLang="zh-CN" sz="2000" dirty="0"/>
              <a:t>:</a:t>
            </a:r>
            <a:r>
              <a:rPr lang="zh-CN" altLang="en-US" sz="2000" dirty="0"/>
              <a:t>视图类的名称有可能是</a:t>
            </a:r>
            <a:r>
              <a:rPr lang="en-US" altLang="zh-CN" sz="2000" dirty="0" err="1"/>
              <a:t>CCPBoundCircleView</a:t>
            </a:r>
            <a:r>
              <a:rPr lang="zh-CN" altLang="en-US" sz="2000" dirty="0"/>
              <a:t>，也有可能是</a:t>
            </a:r>
            <a:r>
              <a:rPr lang="en-US" altLang="zh-CN" sz="2000" dirty="0" err="1"/>
              <a:t>CCP_BoundCircleView</a:t>
            </a:r>
            <a:r>
              <a:rPr lang="zh-CN" altLang="en-US" sz="2000" dirty="0"/>
              <a:t>。我们自己添加的代码应当与其一致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83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84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程序运行结果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84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10" descr="第08章_MFC包围圆_07运行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50" y="1096963"/>
            <a:ext cx="67183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73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本章总体纲要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67000" y="1457325"/>
            <a:ext cx="6015038" cy="4899026"/>
          </a:xfrm>
        </p:spPr>
        <p:txBody>
          <a:bodyPr/>
          <a:lstStyle/>
          <a:p>
            <a:r>
              <a:rPr lang="zh-CN" altLang="en-US" dirty="0"/>
              <a:t>点集的包围圆程序例程</a:t>
            </a:r>
          </a:p>
          <a:p>
            <a:pPr lvl="1"/>
            <a:r>
              <a:rPr lang="zh-CN" altLang="en-US" dirty="0"/>
              <a:t>设置快捷键</a:t>
            </a:r>
          </a:p>
          <a:p>
            <a:pPr lvl="1"/>
            <a:r>
              <a:rPr lang="zh-CN" altLang="en-US" dirty="0"/>
              <a:t>增加对话框</a:t>
            </a:r>
          </a:p>
          <a:p>
            <a:pPr lvl="1"/>
            <a:r>
              <a:rPr lang="zh-CN" altLang="en-US" dirty="0"/>
              <a:t>事件处理</a:t>
            </a:r>
          </a:p>
          <a:p>
            <a:pPr lvl="1"/>
            <a:r>
              <a:rPr lang="zh-CN" altLang="en-US" dirty="0"/>
              <a:t>文件处理</a:t>
            </a:r>
          </a:p>
          <a:p>
            <a:r>
              <a:rPr lang="zh-CN" altLang="en-US" dirty="0"/>
              <a:t>基于对话框的</a:t>
            </a:r>
            <a:r>
              <a:rPr lang="en-US" altLang="zh-CN" dirty="0"/>
              <a:t>MFC</a:t>
            </a:r>
            <a:r>
              <a:rPr lang="zh-CN" altLang="en-US" dirty="0"/>
              <a:t>程序</a:t>
            </a:r>
          </a:p>
          <a:p>
            <a:r>
              <a:rPr lang="zh-CN" altLang="en-US" dirty="0" smtClean="0"/>
              <a:t>复习</a:t>
            </a:r>
            <a:endParaRPr lang="en-US" altLang="zh-CN" dirty="0" smtClean="0"/>
          </a:p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53F0A-F76F-4225-8CCB-2FB6B8E06622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85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231775" y="3505200"/>
          <a:ext cx="1978025" cy="271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" name="剪辑" r:id="rId4" imgW="2309813" imgH="3176588" progId="MS_ClipArt_Gallery.2">
                  <p:embed/>
                </p:oleObj>
              </mc:Choice>
              <mc:Fallback>
                <p:oleObj name="剪辑" r:id="rId4" imgW="2309813" imgH="3176588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" y="3505200"/>
                        <a:ext cx="1978025" cy="271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2209800" y="3943699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74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开始新建项目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86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4" descr="第08章_MFC包围圆_新建项目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313" y="1071563"/>
            <a:ext cx="8716962" cy="5183187"/>
          </a:xfrm>
          <a:noFill/>
        </p:spPr>
      </p:pic>
      <p:sp>
        <p:nvSpPr>
          <p:cNvPr id="9" name="AutoShape 5"/>
          <p:cNvSpPr>
            <a:spLocks/>
          </p:cNvSpPr>
          <p:nvPr/>
        </p:nvSpPr>
        <p:spPr bwMode="auto">
          <a:xfrm>
            <a:off x="900113" y="4076700"/>
            <a:ext cx="4119562" cy="936625"/>
          </a:xfrm>
          <a:prstGeom prst="borderCallout2">
            <a:avLst>
              <a:gd name="adj1" fmla="val 12204"/>
              <a:gd name="adj2" fmla="val 102106"/>
              <a:gd name="adj3" fmla="val 12204"/>
              <a:gd name="adj4" fmla="val 122829"/>
              <a:gd name="adj5" fmla="val -230509"/>
              <a:gd name="adj6" fmla="val 14363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通过菜单“文件”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“新建”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“项目”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: 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新建项目</a:t>
            </a:r>
            <a:endParaRPr lang="zh-CN" altLang="en-US" sz="2400" i="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024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新建</a:t>
            </a:r>
            <a:r>
              <a:rPr lang="en-US" altLang="zh-CN" dirty="0"/>
              <a:t>MFC</a:t>
            </a:r>
            <a:r>
              <a:rPr lang="zh-CN" altLang="en-US" dirty="0"/>
              <a:t>程序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87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11" descr="第08章_MFC求和_新建应用程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052513"/>
            <a:ext cx="8615363" cy="518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/>
          <p:cNvSpPr>
            <a:spLocks/>
          </p:cNvSpPr>
          <p:nvPr/>
        </p:nvSpPr>
        <p:spPr bwMode="auto">
          <a:xfrm>
            <a:off x="4500563" y="923925"/>
            <a:ext cx="4319587" cy="468313"/>
          </a:xfrm>
          <a:prstGeom prst="borderCallout2">
            <a:avLst>
              <a:gd name="adj1" fmla="val 24407"/>
              <a:gd name="adj2" fmla="val -1764"/>
              <a:gd name="adj3" fmla="val 24407"/>
              <a:gd name="adj4" fmla="val -42079"/>
              <a:gd name="adj5" fmla="val 346778"/>
              <a:gd name="adj6" fmla="val -82398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步骤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1: 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选择程序类型“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MFC”</a:t>
            </a: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4500563" y="1557338"/>
            <a:ext cx="4319587" cy="468312"/>
          </a:xfrm>
          <a:prstGeom prst="borderCallout2">
            <a:avLst>
              <a:gd name="adj1" fmla="val 24407"/>
              <a:gd name="adj2" fmla="val -1764"/>
              <a:gd name="adj3" fmla="val 24407"/>
              <a:gd name="adj4" fmla="val -7977"/>
              <a:gd name="adj5" fmla="val 191185"/>
              <a:gd name="adj6" fmla="val -19921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步骤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2: 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选择 “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MFC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应用程序”</a:t>
            </a:r>
          </a:p>
        </p:txBody>
      </p:sp>
      <p:sp>
        <p:nvSpPr>
          <p:cNvPr id="11" name="AutoShape 7"/>
          <p:cNvSpPr>
            <a:spLocks/>
          </p:cNvSpPr>
          <p:nvPr/>
        </p:nvSpPr>
        <p:spPr bwMode="auto">
          <a:xfrm>
            <a:off x="4500563" y="3011488"/>
            <a:ext cx="4319587" cy="468312"/>
          </a:xfrm>
          <a:prstGeom prst="borderCallout2">
            <a:avLst>
              <a:gd name="adj1" fmla="val 24407"/>
              <a:gd name="adj2" fmla="val -1764"/>
              <a:gd name="adj3" fmla="val 24407"/>
              <a:gd name="adj4" fmla="val -29954"/>
              <a:gd name="adj5" fmla="val 431866"/>
              <a:gd name="adj6" fmla="val -58213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  <a:sym typeface="Wingdings" panose="05000000000000000000" pitchFamily="2" charset="2"/>
              </a:rPr>
              <a:t>步骤</a:t>
            </a:r>
            <a:r>
              <a:rPr lang="en-US" altLang="zh-CN" sz="2400" i="0" dirty="0">
                <a:ea typeface="楷体_GB2312" pitchFamily="49" charset="-122"/>
                <a:sym typeface="Wingdings" panose="05000000000000000000" pitchFamily="2" charset="2"/>
              </a:rPr>
              <a:t>3: </a:t>
            </a:r>
            <a:r>
              <a:rPr lang="zh-CN" altLang="en-US" sz="2400" i="0" dirty="0">
                <a:ea typeface="楷体_GB2312" pitchFamily="49" charset="-122"/>
                <a:sym typeface="Wingdings" panose="05000000000000000000" pitchFamily="2" charset="2"/>
              </a:rPr>
              <a:t>输入程序名称</a:t>
            </a:r>
            <a:r>
              <a:rPr lang="en-US" altLang="zh-CN" sz="2400" i="0" dirty="0" err="1">
                <a:ea typeface="楷体_GB2312" pitchFamily="49" charset="-122"/>
                <a:sym typeface="Wingdings" panose="05000000000000000000" pitchFamily="2" charset="2"/>
              </a:rPr>
              <a:t>CP_Sum</a:t>
            </a:r>
            <a:endParaRPr lang="en-US" altLang="zh-CN" sz="2400" i="0" dirty="0">
              <a:ea typeface="楷体_GB2312" pitchFamily="49" charset="-122"/>
              <a:sym typeface="Wingdings" panose="05000000000000000000" pitchFamily="2" charset="2"/>
            </a:endParaRPr>
          </a:p>
        </p:txBody>
      </p:sp>
      <p:sp>
        <p:nvSpPr>
          <p:cNvPr id="13" name="AutoShape 9"/>
          <p:cNvSpPr>
            <a:spLocks/>
          </p:cNvSpPr>
          <p:nvPr/>
        </p:nvSpPr>
        <p:spPr bwMode="auto">
          <a:xfrm>
            <a:off x="4500563" y="4437063"/>
            <a:ext cx="2735262" cy="539750"/>
          </a:xfrm>
          <a:prstGeom prst="borderCallout3">
            <a:avLst>
              <a:gd name="adj1" fmla="val 21176"/>
              <a:gd name="adj2" fmla="val 102787"/>
              <a:gd name="adj3" fmla="val 21176"/>
              <a:gd name="adj4" fmla="val 136565"/>
              <a:gd name="adj5" fmla="val 176764"/>
              <a:gd name="adj6" fmla="val 136565"/>
              <a:gd name="adj7" fmla="val 277940"/>
              <a:gd name="adj8" fmla="val 114454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5: </a:t>
            </a:r>
            <a:r>
              <a:rPr lang="zh-CN" altLang="en-US" sz="2400" i="0">
                <a:ea typeface="楷体_GB2312" pitchFamily="49" charset="-122"/>
              </a:rPr>
              <a:t>单击“确定”</a:t>
            </a: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1517147" y="5215467"/>
            <a:ext cx="2642258" cy="169333"/>
          </a:xfrm>
          <a:prstGeom prst="rect">
            <a:avLst/>
          </a:prstGeom>
          <a:solidFill>
            <a:schemeClr val="bg1"/>
          </a:solidFill>
          <a:ln w="57150" algn="ctr">
            <a:noFill/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b="0" i="0" dirty="0" smtClean="0">
                <a:ea typeface="楷体_GB2312" pitchFamily="49" charset="-122"/>
                <a:sym typeface="Wingdings" panose="05000000000000000000" pitchFamily="2" charset="2"/>
              </a:rPr>
              <a:t>D:\Examples\VC2017</a:t>
            </a:r>
            <a:endParaRPr lang="zh-CN" altLang="en-US" sz="1200" b="0" i="0" dirty="0">
              <a:ea typeface="楷体_GB2312" pitchFamily="49" charset="-122"/>
              <a:sym typeface="Wingdings" panose="05000000000000000000" pitchFamily="2" charset="2"/>
            </a:endParaRPr>
          </a:p>
        </p:txBody>
      </p:sp>
      <p:sp>
        <p:nvSpPr>
          <p:cNvPr id="12" name="AutoShape 8"/>
          <p:cNvSpPr>
            <a:spLocks/>
          </p:cNvSpPr>
          <p:nvPr/>
        </p:nvSpPr>
        <p:spPr bwMode="auto">
          <a:xfrm>
            <a:off x="4500563" y="3724275"/>
            <a:ext cx="4319587" cy="468313"/>
          </a:xfrm>
          <a:prstGeom prst="borderCallout2">
            <a:avLst>
              <a:gd name="adj1" fmla="val 24407"/>
              <a:gd name="adj2" fmla="val -1764"/>
              <a:gd name="adj3" fmla="val 24407"/>
              <a:gd name="adj4" fmla="val -22417"/>
              <a:gd name="adj5" fmla="val 335593"/>
              <a:gd name="adj6" fmla="val -43218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步骤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4: 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输入程序将存放的路径</a:t>
            </a:r>
          </a:p>
        </p:txBody>
      </p:sp>
    </p:spTree>
    <p:extLst>
      <p:ext uri="{BB962C8B-B14F-4D97-AF65-F5344CB8AC3E}">
        <p14:creationId xmlns:p14="http://schemas.microsoft.com/office/powerpoint/2010/main" val="205756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en-US" altLang="zh-CN" dirty="0"/>
              <a:t>MFC</a:t>
            </a:r>
            <a:r>
              <a:rPr lang="zh-CN" altLang="en-US" dirty="0"/>
              <a:t>向导</a:t>
            </a:r>
            <a:r>
              <a:rPr lang="en-US" altLang="zh-CN" dirty="0"/>
              <a:t>——</a:t>
            </a:r>
            <a:r>
              <a:rPr lang="zh-CN" altLang="en-US" dirty="0"/>
              <a:t>概述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88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4" descr="第08章_MFC包围圆_向导_概述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79525" y="1069975"/>
            <a:ext cx="6586538" cy="5183188"/>
          </a:xfrm>
          <a:noFill/>
        </p:spPr>
      </p:pic>
      <p:sp>
        <p:nvSpPr>
          <p:cNvPr id="9" name="AutoShape 5"/>
          <p:cNvSpPr>
            <a:spLocks/>
          </p:cNvSpPr>
          <p:nvPr/>
        </p:nvSpPr>
        <p:spPr bwMode="auto">
          <a:xfrm>
            <a:off x="466725" y="5143500"/>
            <a:ext cx="4248150" cy="468313"/>
          </a:xfrm>
          <a:prstGeom prst="borderCallout2">
            <a:avLst>
              <a:gd name="adj1" fmla="val 24407"/>
              <a:gd name="adj2" fmla="val 101856"/>
              <a:gd name="adj3" fmla="val 24407"/>
              <a:gd name="adj4" fmla="val 123597"/>
              <a:gd name="adj5" fmla="val 151866"/>
              <a:gd name="adj6" fmla="val 132958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选择“下一步”配置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MFC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程序</a:t>
            </a: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539750" y="4119563"/>
            <a:ext cx="4103688" cy="935037"/>
          </a:xfrm>
          <a:prstGeom prst="borderCallout2">
            <a:avLst>
              <a:gd name="adj1" fmla="val 12222"/>
              <a:gd name="adj2" fmla="val 101856"/>
              <a:gd name="adj3" fmla="val 12222"/>
              <a:gd name="adj4" fmla="val 126616"/>
              <a:gd name="adj5" fmla="val 189981"/>
              <a:gd name="adj6" fmla="val 151412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如果选择“完成”，则按默认方式配置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MFC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程序</a:t>
            </a:r>
          </a:p>
        </p:txBody>
      </p:sp>
    </p:spTree>
    <p:extLst>
      <p:ext uri="{BB962C8B-B14F-4D97-AF65-F5344CB8AC3E}">
        <p14:creationId xmlns:p14="http://schemas.microsoft.com/office/powerpoint/2010/main" val="362066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en-US" altLang="zh-CN" dirty="0"/>
              <a:t>MFC</a:t>
            </a:r>
            <a:r>
              <a:rPr lang="zh-CN" altLang="en-US" dirty="0"/>
              <a:t>向导</a:t>
            </a:r>
            <a:r>
              <a:rPr lang="en-US" altLang="zh-CN" dirty="0"/>
              <a:t>——</a:t>
            </a:r>
            <a:r>
              <a:rPr lang="zh-CN" altLang="en-US" dirty="0"/>
              <a:t>应用程序类型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89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9" descr="第08章_MFC求和_程序类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054100"/>
            <a:ext cx="6586537" cy="518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79388" y="1052513"/>
            <a:ext cx="2089150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i="0"/>
              <a:t>选择</a:t>
            </a:r>
            <a:r>
              <a:rPr lang="en-US" altLang="zh-CN" sz="2800" i="0"/>
              <a:t>MFC</a:t>
            </a:r>
            <a:r>
              <a:rPr lang="zh-CN" altLang="en-US" sz="2800" i="0"/>
              <a:t>标准项目类型</a:t>
            </a:r>
          </a:p>
          <a:p>
            <a:pPr eaLnBrk="1" hangingPunct="1"/>
            <a:r>
              <a:rPr lang="zh-CN" altLang="en-US" sz="2800" i="0"/>
              <a:t>选择</a:t>
            </a:r>
          </a:p>
          <a:p>
            <a:pPr lvl="1" eaLnBrk="1" hangingPunct="1"/>
            <a:r>
              <a:rPr lang="zh-CN" altLang="en-US" sz="2400" i="0"/>
              <a:t>基于对话框</a:t>
            </a:r>
          </a:p>
          <a:p>
            <a:pPr eaLnBrk="1" hangingPunct="1"/>
            <a:r>
              <a:rPr lang="zh-CN" altLang="en-US" sz="2800" i="0"/>
              <a:t>选择语言支持</a:t>
            </a:r>
          </a:p>
          <a:p>
            <a:pPr lvl="1" eaLnBrk="1" hangingPunct="1"/>
            <a:r>
              <a:rPr lang="zh-CN" altLang="en-US" sz="2400" i="0"/>
              <a:t>中文</a:t>
            </a: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395288" y="5140325"/>
            <a:ext cx="5905500" cy="449263"/>
          </a:xfrm>
          <a:prstGeom prst="borderCallout2">
            <a:avLst>
              <a:gd name="adj1" fmla="val 24407"/>
              <a:gd name="adj2" fmla="val 101356"/>
              <a:gd name="adj3" fmla="val 24407"/>
              <a:gd name="adj4" fmla="val 110060"/>
              <a:gd name="adj5" fmla="val 151866"/>
              <a:gd name="adj6" fmla="val 113819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步骤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2: 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选择“下一步”继续配置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MFC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程序</a:t>
            </a:r>
          </a:p>
        </p:txBody>
      </p:sp>
      <p:sp>
        <p:nvSpPr>
          <p:cNvPr id="11" name="AutoShape 7"/>
          <p:cNvSpPr>
            <a:spLocks/>
          </p:cNvSpPr>
          <p:nvPr/>
        </p:nvSpPr>
        <p:spPr bwMode="auto">
          <a:xfrm>
            <a:off x="4427538" y="1376363"/>
            <a:ext cx="3455987" cy="468312"/>
          </a:xfrm>
          <a:prstGeom prst="borderCallout3">
            <a:avLst>
              <a:gd name="adj1" fmla="val 24407"/>
              <a:gd name="adj2" fmla="val 102204"/>
              <a:gd name="adj3" fmla="val 24407"/>
              <a:gd name="adj4" fmla="val 121727"/>
              <a:gd name="adj5" fmla="val 138981"/>
              <a:gd name="adj6" fmla="val 121727"/>
              <a:gd name="adj7" fmla="val 213222"/>
              <a:gd name="adj8" fmla="val 91412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步骤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1: 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选择“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MFC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标准”</a:t>
            </a:r>
          </a:p>
        </p:txBody>
      </p:sp>
      <p:sp>
        <p:nvSpPr>
          <p:cNvPr id="12" name="AutoShape 10"/>
          <p:cNvSpPr>
            <a:spLocks/>
          </p:cNvSpPr>
          <p:nvPr/>
        </p:nvSpPr>
        <p:spPr bwMode="auto">
          <a:xfrm>
            <a:off x="6443663" y="2852738"/>
            <a:ext cx="2378075" cy="935037"/>
          </a:xfrm>
          <a:prstGeom prst="borderCallout2">
            <a:avLst>
              <a:gd name="adj1" fmla="val 33273"/>
              <a:gd name="adj2" fmla="val -3204"/>
              <a:gd name="adj3" fmla="val 33273"/>
              <a:gd name="adj4" fmla="val -32444"/>
              <a:gd name="adj5" fmla="val 33273"/>
              <a:gd name="adj6" fmla="val -44861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步骤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2: 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选择“基于对话框”</a:t>
            </a:r>
          </a:p>
        </p:txBody>
      </p:sp>
    </p:spTree>
    <p:extLst>
      <p:ext uri="{BB962C8B-B14F-4D97-AF65-F5344CB8AC3E}">
        <p14:creationId xmlns:p14="http://schemas.microsoft.com/office/powerpoint/2010/main" val="327542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本章总体纲要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67000" y="1457325"/>
            <a:ext cx="6015038" cy="4899026"/>
          </a:xfrm>
        </p:spPr>
        <p:txBody>
          <a:bodyPr/>
          <a:lstStyle/>
          <a:p>
            <a:r>
              <a:rPr lang="zh-CN" altLang="en-US" dirty="0"/>
              <a:t>点集的包围圆程序例程</a:t>
            </a:r>
          </a:p>
          <a:p>
            <a:pPr lvl="1"/>
            <a:r>
              <a:rPr lang="zh-CN" altLang="en-US" dirty="0"/>
              <a:t>设置快捷键</a:t>
            </a:r>
          </a:p>
          <a:p>
            <a:pPr lvl="1"/>
            <a:r>
              <a:rPr lang="zh-CN" altLang="en-US" dirty="0"/>
              <a:t>增加对话框</a:t>
            </a:r>
          </a:p>
          <a:p>
            <a:pPr lvl="1"/>
            <a:r>
              <a:rPr lang="zh-CN" altLang="en-US" dirty="0"/>
              <a:t>事件处理</a:t>
            </a:r>
          </a:p>
          <a:p>
            <a:pPr lvl="1"/>
            <a:r>
              <a:rPr lang="zh-CN" altLang="en-US" dirty="0"/>
              <a:t>文件处理</a:t>
            </a:r>
          </a:p>
          <a:p>
            <a:r>
              <a:rPr lang="zh-CN" altLang="en-US" dirty="0"/>
              <a:t>基于对话框的</a:t>
            </a:r>
            <a:r>
              <a:rPr lang="en-US" altLang="zh-CN" dirty="0"/>
              <a:t>MFC</a:t>
            </a:r>
            <a:r>
              <a:rPr lang="zh-CN" altLang="en-US" dirty="0"/>
              <a:t>程序</a:t>
            </a:r>
          </a:p>
          <a:p>
            <a:r>
              <a:rPr lang="zh-CN" altLang="en-US" dirty="0" smtClean="0"/>
              <a:t>复习</a:t>
            </a:r>
            <a:endParaRPr lang="en-US" altLang="zh-CN" dirty="0" smtClean="0"/>
          </a:p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53F0A-F76F-4225-8CCB-2FB6B8E06622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328739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231775" y="3505200"/>
          <a:ext cx="1978025" cy="271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4" name="剪辑" r:id="rId4" imgW="2309813" imgH="3176588" progId="MS_ClipArt_Gallery.2">
                  <p:embed/>
                </p:oleObj>
              </mc:Choice>
              <mc:Fallback>
                <p:oleObj name="剪辑" r:id="rId4" imgW="2309813" imgH="3176588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" y="3505200"/>
                        <a:ext cx="1978025" cy="271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2209800" y="2505194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66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en-US" altLang="zh-CN" dirty="0"/>
              <a:t>MFC</a:t>
            </a:r>
            <a:r>
              <a:rPr lang="zh-CN" altLang="en-US" dirty="0"/>
              <a:t>向导</a:t>
            </a:r>
            <a:r>
              <a:rPr lang="en-US" altLang="zh-CN" dirty="0"/>
              <a:t>——</a:t>
            </a:r>
            <a:r>
              <a:rPr lang="zh-CN" altLang="en-US" dirty="0"/>
              <a:t>用户界面功能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90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8" descr="第08章_MFC求和_向导_用户界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38" y="1052513"/>
            <a:ext cx="6586537" cy="518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/>
          <p:cNvSpPr>
            <a:spLocks/>
          </p:cNvSpPr>
          <p:nvPr/>
        </p:nvSpPr>
        <p:spPr bwMode="auto">
          <a:xfrm>
            <a:off x="107950" y="5013325"/>
            <a:ext cx="5903913" cy="503238"/>
          </a:xfrm>
          <a:prstGeom prst="borderCallout2">
            <a:avLst>
              <a:gd name="adj1" fmla="val 24407"/>
              <a:gd name="adj2" fmla="val 101356"/>
              <a:gd name="adj3" fmla="val 24407"/>
              <a:gd name="adj4" fmla="val 102292"/>
              <a:gd name="adj5" fmla="val 174917"/>
              <a:gd name="adj6" fmla="val 103222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步骤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5: 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选择“下一步”继续配置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MFC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程序</a:t>
            </a:r>
          </a:p>
        </p:txBody>
      </p:sp>
      <p:sp>
        <p:nvSpPr>
          <p:cNvPr id="10" name="AutoShape 7"/>
          <p:cNvSpPr>
            <a:spLocks/>
          </p:cNvSpPr>
          <p:nvPr/>
        </p:nvSpPr>
        <p:spPr bwMode="auto">
          <a:xfrm>
            <a:off x="107950" y="4437063"/>
            <a:ext cx="6021388" cy="482600"/>
          </a:xfrm>
          <a:prstGeom prst="borderCallout2">
            <a:avLst>
              <a:gd name="adj1" fmla="val 24407"/>
              <a:gd name="adj2" fmla="val 101329"/>
              <a:gd name="adj3" fmla="val 24407"/>
              <a:gd name="adj4" fmla="val 103380"/>
              <a:gd name="adj5" fmla="val -50171"/>
              <a:gd name="adj6" fmla="val 10545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 rIns="0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  <a:sym typeface="Wingdings" panose="05000000000000000000" pitchFamily="2" charset="2"/>
              </a:rPr>
              <a:t>步骤</a:t>
            </a:r>
            <a:r>
              <a:rPr lang="en-US" altLang="zh-CN" sz="2400" i="0" dirty="0">
                <a:ea typeface="楷体_GB2312" pitchFamily="49" charset="-122"/>
                <a:sym typeface="Wingdings" panose="05000000000000000000" pitchFamily="2" charset="2"/>
              </a:rPr>
              <a:t>4: </a:t>
            </a:r>
            <a:r>
              <a:rPr lang="zh-CN" altLang="en-US" sz="2400" i="0" dirty="0">
                <a:ea typeface="楷体_GB2312" pitchFamily="49" charset="-122"/>
                <a:sym typeface="Wingdings" panose="05000000000000000000" pitchFamily="2" charset="2"/>
              </a:rPr>
              <a:t>在对话框标题中输入“求和计算器”</a:t>
            </a:r>
          </a:p>
        </p:txBody>
      </p:sp>
      <p:sp>
        <p:nvSpPr>
          <p:cNvPr id="11" name="AutoShape 9"/>
          <p:cNvSpPr>
            <a:spLocks/>
          </p:cNvSpPr>
          <p:nvPr/>
        </p:nvSpPr>
        <p:spPr bwMode="auto">
          <a:xfrm>
            <a:off x="5435600" y="1484313"/>
            <a:ext cx="3457575" cy="468312"/>
          </a:xfrm>
          <a:prstGeom prst="borderCallout2">
            <a:avLst>
              <a:gd name="adj1" fmla="val 24407"/>
              <a:gd name="adj2" fmla="val -2204"/>
              <a:gd name="adj3" fmla="val 24407"/>
              <a:gd name="adj4" fmla="val -27963"/>
              <a:gd name="adj5" fmla="val 204745"/>
              <a:gd name="adj6" fmla="val -39301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步骤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1: 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选中 “最小化框”</a:t>
            </a:r>
          </a:p>
        </p:txBody>
      </p:sp>
      <p:sp>
        <p:nvSpPr>
          <p:cNvPr id="12" name="AutoShape 10"/>
          <p:cNvSpPr>
            <a:spLocks/>
          </p:cNvSpPr>
          <p:nvPr/>
        </p:nvSpPr>
        <p:spPr bwMode="auto">
          <a:xfrm>
            <a:off x="5435600" y="2109788"/>
            <a:ext cx="3457575" cy="468312"/>
          </a:xfrm>
          <a:prstGeom prst="borderCallout2">
            <a:avLst>
              <a:gd name="adj1" fmla="val 24407"/>
              <a:gd name="adj2" fmla="val -2204"/>
              <a:gd name="adj3" fmla="val 24407"/>
              <a:gd name="adj4" fmla="val -29019"/>
              <a:gd name="adj5" fmla="val 138981"/>
              <a:gd name="adj6" fmla="val -37694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步骤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2: 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选中 “最大化框”</a:t>
            </a:r>
          </a:p>
        </p:txBody>
      </p:sp>
      <p:sp>
        <p:nvSpPr>
          <p:cNvPr id="13" name="AutoShape 11"/>
          <p:cNvSpPr>
            <a:spLocks/>
          </p:cNvSpPr>
          <p:nvPr/>
        </p:nvSpPr>
        <p:spPr bwMode="auto">
          <a:xfrm>
            <a:off x="5435600" y="2735263"/>
            <a:ext cx="3457575" cy="468312"/>
          </a:xfrm>
          <a:prstGeom prst="borderCallout2">
            <a:avLst>
              <a:gd name="adj1" fmla="val 24407"/>
              <a:gd name="adj2" fmla="val -2204"/>
              <a:gd name="adj3" fmla="val 24407"/>
              <a:gd name="adj4" fmla="val -29065"/>
              <a:gd name="adj5" fmla="val 122032"/>
              <a:gd name="adj6" fmla="val -37282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步骤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3: 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去掉 “系统菜单”</a:t>
            </a:r>
          </a:p>
        </p:txBody>
      </p:sp>
    </p:spTree>
    <p:extLst>
      <p:ext uri="{BB962C8B-B14F-4D97-AF65-F5344CB8AC3E}">
        <p14:creationId xmlns:p14="http://schemas.microsoft.com/office/powerpoint/2010/main" val="397441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en-US" altLang="zh-CN" dirty="0"/>
              <a:t>MFC</a:t>
            </a:r>
            <a:r>
              <a:rPr lang="zh-CN" altLang="en-US" dirty="0"/>
              <a:t>向导</a:t>
            </a:r>
            <a:r>
              <a:rPr lang="en-US" altLang="zh-CN" dirty="0"/>
              <a:t>——</a:t>
            </a:r>
            <a:r>
              <a:rPr lang="zh-CN" altLang="en-US" dirty="0"/>
              <a:t>高级功能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91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7" descr="第08章_MFC求和_向导_高级功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1052513"/>
            <a:ext cx="6586538" cy="518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/>
          <p:cNvSpPr>
            <a:spLocks/>
          </p:cNvSpPr>
          <p:nvPr/>
        </p:nvSpPr>
        <p:spPr bwMode="auto">
          <a:xfrm>
            <a:off x="73025" y="5300663"/>
            <a:ext cx="5938838" cy="431800"/>
          </a:xfrm>
          <a:prstGeom prst="borderCallout2">
            <a:avLst>
              <a:gd name="adj1" fmla="val 24407"/>
              <a:gd name="adj2" fmla="val 101366"/>
              <a:gd name="adj3" fmla="val 24407"/>
              <a:gd name="adj4" fmla="val 102986"/>
              <a:gd name="adj5" fmla="val 127370"/>
              <a:gd name="adj6" fmla="val 104523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步骤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4: 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选择“下一步”继续配置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MFC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程序</a:t>
            </a:r>
          </a:p>
        </p:txBody>
      </p:sp>
      <p:sp>
        <p:nvSpPr>
          <p:cNvPr id="10" name="AutoShape 8"/>
          <p:cNvSpPr>
            <a:spLocks/>
          </p:cNvSpPr>
          <p:nvPr/>
        </p:nvSpPr>
        <p:spPr bwMode="auto">
          <a:xfrm>
            <a:off x="5076825" y="2492375"/>
            <a:ext cx="3995738" cy="468313"/>
          </a:xfrm>
          <a:prstGeom prst="borderCallout2">
            <a:avLst>
              <a:gd name="adj1" fmla="val 24407"/>
              <a:gd name="adj2" fmla="val -1907"/>
              <a:gd name="adj3" fmla="val 24407"/>
              <a:gd name="adj4" fmla="val -12477"/>
              <a:gd name="adj5" fmla="val 83389"/>
              <a:gd name="adj6" fmla="val -17125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步骤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1: 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去掉“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ActiveX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控件”</a:t>
            </a:r>
          </a:p>
        </p:txBody>
      </p:sp>
      <p:sp>
        <p:nvSpPr>
          <p:cNvPr id="11" name="AutoShape 9"/>
          <p:cNvSpPr>
            <a:spLocks/>
          </p:cNvSpPr>
          <p:nvPr/>
        </p:nvSpPr>
        <p:spPr bwMode="auto">
          <a:xfrm>
            <a:off x="5076825" y="3117850"/>
            <a:ext cx="3995738" cy="468313"/>
          </a:xfrm>
          <a:prstGeom prst="borderCallout2">
            <a:avLst>
              <a:gd name="adj1" fmla="val 24407"/>
              <a:gd name="adj2" fmla="val -1907"/>
              <a:gd name="adj3" fmla="val 24407"/>
              <a:gd name="adj4" fmla="val -19667"/>
              <a:gd name="adj5" fmla="val 138981"/>
              <a:gd name="adj6" fmla="val -2542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步骤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2: 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去掉“公共控件清单”</a:t>
            </a:r>
          </a:p>
        </p:txBody>
      </p:sp>
      <p:sp>
        <p:nvSpPr>
          <p:cNvPr id="12" name="AutoShape 10"/>
          <p:cNvSpPr>
            <a:spLocks/>
          </p:cNvSpPr>
          <p:nvPr/>
        </p:nvSpPr>
        <p:spPr bwMode="auto">
          <a:xfrm>
            <a:off x="3792538" y="4343400"/>
            <a:ext cx="5294312" cy="468313"/>
          </a:xfrm>
          <a:prstGeom prst="borderCallout2">
            <a:avLst>
              <a:gd name="adj1" fmla="val 24407"/>
              <a:gd name="adj2" fmla="val -1440"/>
              <a:gd name="adj3" fmla="val 24407"/>
              <a:gd name="adj4" fmla="val -3569"/>
              <a:gd name="adj5" fmla="val -48134"/>
              <a:gd name="adj6" fmla="val -5699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步骤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3: 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去掉 “支持重新启动管理器”</a:t>
            </a:r>
          </a:p>
        </p:txBody>
      </p:sp>
    </p:spTree>
    <p:extLst>
      <p:ext uri="{BB962C8B-B14F-4D97-AF65-F5344CB8AC3E}">
        <p14:creationId xmlns:p14="http://schemas.microsoft.com/office/powerpoint/2010/main" val="317067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en-US" altLang="zh-CN" dirty="0"/>
              <a:t>MFC</a:t>
            </a:r>
            <a:r>
              <a:rPr lang="zh-CN" altLang="en-US" dirty="0"/>
              <a:t>向导</a:t>
            </a:r>
            <a:r>
              <a:rPr lang="en-US" altLang="zh-CN" dirty="0"/>
              <a:t>——</a:t>
            </a:r>
            <a:r>
              <a:rPr lang="zh-CN" altLang="en-US" dirty="0"/>
              <a:t>生成的类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92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7" descr="第08章_MFC求和_向导_生成的类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38" y="1052513"/>
            <a:ext cx="6586537" cy="518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/>
          <p:cNvSpPr>
            <a:spLocks/>
          </p:cNvSpPr>
          <p:nvPr/>
        </p:nvSpPr>
        <p:spPr bwMode="auto">
          <a:xfrm>
            <a:off x="3924300" y="5229225"/>
            <a:ext cx="2089150" cy="468313"/>
          </a:xfrm>
          <a:prstGeom prst="borderCallout2">
            <a:avLst>
              <a:gd name="adj1" fmla="val 24407"/>
              <a:gd name="adj2" fmla="val 103648"/>
              <a:gd name="adj3" fmla="val 24407"/>
              <a:gd name="adj4" fmla="val 126366"/>
              <a:gd name="adj5" fmla="val 140338"/>
              <a:gd name="adj6" fmla="val 13510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单击“完成”</a:t>
            </a:r>
          </a:p>
        </p:txBody>
      </p:sp>
    </p:spTree>
    <p:extLst>
      <p:ext uri="{BB962C8B-B14F-4D97-AF65-F5344CB8AC3E}">
        <p14:creationId xmlns:p14="http://schemas.microsoft.com/office/powerpoint/2010/main" val="94860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编辑对话框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93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4" descr="第08章_MFC求和_编辑对话框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44" y="1119419"/>
            <a:ext cx="8339137" cy="518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0"/>
          <p:cNvSpPr>
            <a:spLocks/>
          </p:cNvSpPr>
          <p:nvPr/>
        </p:nvSpPr>
        <p:spPr bwMode="auto">
          <a:xfrm>
            <a:off x="1325794" y="4864331"/>
            <a:ext cx="3254375" cy="539750"/>
          </a:xfrm>
          <a:prstGeom prst="borderCallout3">
            <a:avLst>
              <a:gd name="adj1" fmla="val 21176"/>
              <a:gd name="adj2" fmla="val -2343"/>
              <a:gd name="adj3" fmla="val 21176"/>
              <a:gd name="adj4" fmla="val -16731"/>
              <a:gd name="adj5" fmla="val 98528"/>
              <a:gd name="adj6" fmla="val -16731"/>
              <a:gd name="adj7" fmla="val 167648"/>
              <a:gd name="adj8" fmla="val 19315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 rIns="0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1: </a:t>
            </a:r>
            <a:r>
              <a:rPr lang="zh-CN" altLang="en-US" sz="2400" i="0">
                <a:ea typeface="楷体_GB2312" pitchFamily="49" charset="-122"/>
              </a:rPr>
              <a:t>选中“资源视图”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4586519" y="5224694"/>
            <a:ext cx="4084637" cy="935037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通过菜单“视图”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“资源视图”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: 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可以打开“资源视图”</a:t>
            </a:r>
          </a:p>
        </p:txBody>
      </p:sp>
      <p:sp>
        <p:nvSpPr>
          <p:cNvPr id="11" name="AutoShape 12"/>
          <p:cNvSpPr>
            <a:spLocks/>
          </p:cNvSpPr>
          <p:nvPr/>
        </p:nvSpPr>
        <p:spPr bwMode="auto">
          <a:xfrm>
            <a:off x="2657706" y="974956"/>
            <a:ext cx="6373813" cy="433388"/>
          </a:xfrm>
          <a:prstGeom prst="borderCallout2">
            <a:avLst>
              <a:gd name="adj1" fmla="val 24407"/>
              <a:gd name="adj2" fmla="val -1273"/>
              <a:gd name="adj3" fmla="val 30116"/>
              <a:gd name="adj4" fmla="val -18130"/>
              <a:gd name="adj5" fmla="val 285384"/>
              <a:gd name="adj6" fmla="val -29505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2: </a:t>
            </a:r>
            <a:r>
              <a:rPr lang="zh-CN" altLang="en-US" sz="2400" i="0">
                <a:ea typeface="楷体_GB2312" pitchFamily="49" charset="-122"/>
              </a:rPr>
              <a:t>依次单击“</a:t>
            </a:r>
            <a:r>
              <a:rPr lang="en-US" altLang="zh-CN" sz="2400" i="0">
                <a:ea typeface="楷体_GB2312" pitchFamily="49" charset="-122"/>
              </a:rPr>
              <a:t>+”</a:t>
            </a:r>
            <a:r>
              <a:rPr lang="zh-CN" altLang="en-US" sz="2400" i="0">
                <a:ea typeface="楷体_GB2312" pitchFamily="49" charset="-122"/>
              </a:rPr>
              <a:t>符号，展开各个相关项</a:t>
            </a:r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 flipH="1" flipV="1">
            <a:off x="462194" y="2602144"/>
            <a:ext cx="288925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 flipH="1" flipV="1">
            <a:off x="462194" y="2775181"/>
            <a:ext cx="4318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101831" y="2487844"/>
            <a:ext cx="360363" cy="935037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 anchorCtr="1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展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开</a:t>
            </a:r>
            <a:endParaRPr lang="zh-CN" altLang="en-US" sz="2400" i="0">
              <a:ea typeface="楷体_GB2312" pitchFamily="49" charset="-122"/>
              <a:sym typeface="Wingdings" panose="05000000000000000000" pitchFamily="2" charset="2"/>
            </a:endParaRPr>
          </a:p>
        </p:txBody>
      </p:sp>
      <p:sp>
        <p:nvSpPr>
          <p:cNvPr id="15" name="AutoShape 20"/>
          <p:cNvSpPr>
            <a:spLocks/>
          </p:cNvSpPr>
          <p:nvPr/>
        </p:nvSpPr>
        <p:spPr bwMode="auto">
          <a:xfrm>
            <a:off x="246294" y="4119794"/>
            <a:ext cx="3384550" cy="539750"/>
          </a:xfrm>
          <a:prstGeom prst="borderCallout3">
            <a:avLst>
              <a:gd name="adj1" fmla="val 21176"/>
              <a:gd name="adj2" fmla="val 102250"/>
              <a:gd name="adj3" fmla="val 21176"/>
              <a:gd name="adj4" fmla="val 104880"/>
              <a:gd name="adj5" fmla="val -90000"/>
              <a:gd name="adj6" fmla="val 104880"/>
              <a:gd name="adj7" fmla="val -189116"/>
              <a:gd name="adj8" fmla="val 65903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3: </a:t>
            </a:r>
            <a:r>
              <a:rPr lang="zh-CN" altLang="en-US" sz="2400" i="0">
                <a:ea typeface="楷体_GB2312" pitchFamily="49" charset="-122"/>
              </a:rPr>
              <a:t>双击对话框名称</a:t>
            </a:r>
          </a:p>
        </p:txBody>
      </p:sp>
    </p:spTree>
    <p:extLst>
      <p:ext uri="{BB962C8B-B14F-4D97-AF65-F5344CB8AC3E}">
        <p14:creationId xmlns:p14="http://schemas.microsoft.com/office/powerpoint/2010/main" val="41526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编辑对话框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94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4" descr="第08章_MFC求和_编辑对话框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052513"/>
            <a:ext cx="8339137" cy="518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211638" y="5230813"/>
            <a:ext cx="4464050" cy="935037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通过菜单“视图”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“工具箱”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: 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可以打开“对话框编辑器”</a:t>
            </a: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7092950" y="1557338"/>
            <a:ext cx="1223963" cy="539750"/>
          </a:xfrm>
          <a:prstGeom prst="borderCallout2">
            <a:avLst>
              <a:gd name="adj1" fmla="val 21176"/>
              <a:gd name="adj2" fmla="val -6227"/>
              <a:gd name="adj3" fmla="val 21176"/>
              <a:gd name="adj4" fmla="val -53176"/>
              <a:gd name="adj5" fmla="val 118528"/>
              <a:gd name="adj6" fmla="val -92866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工具箱</a:t>
            </a:r>
          </a:p>
        </p:txBody>
      </p:sp>
      <p:sp>
        <p:nvSpPr>
          <p:cNvPr id="11" name="AutoShape 7"/>
          <p:cNvSpPr>
            <a:spLocks/>
          </p:cNvSpPr>
          <p:nvPr/>
        </p:nvSpPr>
        <p:spPr bwMode="auto">
          <a:xfrm>
            <a:off x="7092950" y="2205038"/>
            <a:ext cx="1223963" cy="539750"/>
          </a:xfrm>
          <a:prstGeom prst="borderCallout2">
            <a:avLst>
              <a:gd name="adj1" fmla="val 21176"/>
              <a:gd name="adj2" fmla="val -6227"/>
              <a:gd name="adj3" fmla="val 21176"/>
              <a:gd name="adj4" fmla="val -21403"/>
              <a:gd name="adj5" fmla="val 137940"/>
              <a:gd name="adj6" fmla="val -34241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编辑框</a:t>
            </a:r>
          </a:p>
        </p:txBody>
      </p:sp>
      <p:sp>
        <p:nvSpPr>
          <p:cNvPr id="12" name="AutoShape 8"/>
          <p:cNvSpPr>
            <a:spLocks/>
          </p:cNvSpPr>
          <p:nvPr/>
        </p:nvSpPr>
        <p:spPr bwMode="auto">
          <a:xfrm>
            <a:off x="2771775" y="4292600"/>
            <a:ext cx="1311275" cy="1222375"/>
          </a:xfrm>
          <a:prstGeom prst="borderCallout2">
            <a:avLst>
              <a:gd name="adj1" fmla="val 9352"/>
              <a:gd name="adj2" fmla="val 105810"/>
              <a:gd name="adj3" fmla="val 9352"/>
              <a:gd name="adj4" fmla="val 115134"/>
              <a:gd name="adj5" fmla="val -22727"/>
              <a:gd name="adj6" fmla="val 126514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将控件拖到对话框中</a:t>
            </a:r>
          </a:p>
        </p:txBody>
      </p:sp>
      <p:sp>
        <p:nvSpPr>
          <p:cNvPr id="13" name="AutoShape 9"/>
          <p:cNvSpPr>
            <a:spLocks noChangeArrowheads="1"/>
          </p:cNvSpPr>
          <p:nvPr/>
        </p:nvSpPr>
        <p:spPr bwMode="auto">
          <a:xfrm>
            <a:off x="4124325" y="4581525"/>
            <a:ext cx="1370013" cy="358775"/>
          </a:xfrm>
          <a:prstGeom prst="leftArrow">
            <a:avLst>
              <a:gd name="adj1" fmla="val 34509"/>
              <a:gd name="adj2" fmla="val 73455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148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对话框界面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95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7" name="Picture 4" descr="第08章_MFC求和_对话框界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" y="1557338"/>
            <a:ext cx="8997950" cy="41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6"/>
          <p:cNvSpPr>
            <a:spLocks/>
          </p:cNvSpPr>
          <p:nvPr/>
        </p:nvSpPr>
        <p:spPr bwMode="auto">
          <a:xfrm>
            <a:off x="2358405" y="1089819"/>
            <a:ext cx="3097213" cy="935037"/>
          </a:xfrm>
          <a:prstGeom prst="borderCallout2">
            <a:avLst>
              <a:gd name="adj1" fmla="val 12222"/>
              <a:gd name="adj2" fmla="val -2458"/>
              <a:gd name="adj3" fmla="val 12222"/>
              <a:gd name="adj4" fmla="val -10250"/>
              <a:gd name="adj5" fmla="val 249659"/>
              <a:gd name="adj6" fmla="val -36303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可编辑文本框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i="0" dirty="0">
                <a:ea typeface="楷体_GB2312" pitchFamily="49" charset="-122"/>
              </a:rPr>
              <a:t>ID: IDC_EDIT_Add1</a:t>
            </a:r>
          </a:p>
        </p:txBody>
      </p:sp>
      <p:sp>
        <p:nvSpPr>
          <p:cNvPr id="10" name="AutoShape 7"/>
          <p:cNvSpPr>
            <a:spLocks/>
          </p:cNvSpPr>
          <p:nvPr/>
        </p:nvSpPr>
        <p:spPr bwMode="auto">
          <a:xfrm>
            <a:off x="5797550" y="2190097"/>
            <a:ext cx="3097212" cy="935037"/>
          </a:xfrm>
          <a:prstGeom prst="borderCallout2">
            <a:avLst>
              <a:gd name="adj1" fmla="val 12222"/>
              <a:gd name="adj2" fmla="val -2458"/>
              <a:gd name="adj3" fmla="val 12222"/>
              <a:gd name="adj4" fmla="val -10250"/>
              <a:gd name="adj5" fmla="val 128014"/>
              <a:gd name="adj6" fmla="val -16861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可编辑文本框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i="0" dirty="0">
                <a:ea typeface="楷体_GB2312" pitchFamily="49" charset="-122"/>
              </a:rPr>
              <a:t>ID: IDC_EDIT_Add2</a:t>
            </a:r>
          </a:p>
        </p:txBody>
      </p:sp>
      <p:sp>
        <p:nvSpPr>
          <p:cNvPr id="11" name="AutoShape 8"/>
          <p:cNvSpPr>
            <a:spLocks/>
          </p:cNvSpPr>
          <p:nvPr/>
        </p:nvSpPr>
        <p:spPr bwMode="auto">
          <a:xfrm>
            <a:off x="2700338" y="4365625"/>
            <a:ext cx="3097212" cy="1221136"/>
          </a:xfrm>
          <a:prstGeom prst="borderCallout2">
            <a:avLst>
              <a:gd name="adj1" fmla="val 12222"/>
              <a:gd name="adj2" fmla="val 102458"/>
              <a:gd name="adj3" fmla="val 12222"/>
              <a:gd name="adj4" fmla="val 125065"/>
              <a:gd name="adj5" fmla="val -56028"/>
              <a:gd name="adj6" fmla="val 144287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不可编辑文本框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i="0" dirty="0">
                <a:ea typeface="楷体_GB2312" pitchFamily="49" charset="-122"/>
              </a:rPr>
              <a:t>ID: </a:t>
            </a:r>
            <a:r>
              <a:rPr lang="en-US" altLang="zh-CN" sz="2400" i="0" dirty="0" err="1" smtClean="0">
                <a:ea typeface="楷体_GB2312" pitchFamily="49" charset="-122"/>
              </a:rPr>
              <a:t>IDC_EDIT_Sum</a:t>
            </a:r>
            <a:endParaRPr lang="en-US" altLang="zh-CN" sz="2400" i="0" dirty="0" smtClean="0">
              <a:ea typeface="楷体_GB2312" pitchFamily="49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2400" dirty="0">
                <a:ea typeface="楷体_GB2312" pitchFamily="49" charset="-122"/>
              </a:rPr>
              <a:t>Read Only: True</a:t>
            </a:r>
            <a:endParaRPr lang="en-US" altLang="zh-CN" sz="2400" i="0" dirty="0">
              <a:ea typeface="楷体_GB2312" pitchFamily="49" charset="-122"/>
            </a:endParaRPr>
          </a:p>
        </p:txBody>
      </p:sp>
      <p:sp>
        <p:nvSpPr>
          <p:cNvPr id="12" name="AutoShape 9"/>
          <p:cNvSpPr>
            <a:spLocks/>
          </p:cNvSpPr>
          <p:nvPr/>
        </p:nvSpPr>
        <p:spPr bwMode="auto">
          <a:xfrm>
            <a:off x="250825" y="4005263"/>
            <a:ext cx="2160588" cy="1325020"/>
          </a:xfrm>
          <a:prstGeom prst="borderCallout2">
            <a:avLst>
              <a:gd name="adj1" fmla="val 12222"/>
              <a:gd name="adj2" fmla="val 103528"/>
              <a:gd name="adj3" fmla="val 12222"/>
              <a:gd name="adj4" fmla="val 182588"/>
              <a:gd name="adj5" fmla="val -14602"/>
              <a:gd name="adj6" fmla="val 249815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按钮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i="0" dirty="0">
                <a:ea typeface="楷体_GB2312" pitchFamily="49" charset="-122"/>
              </a:rPr>
              <a:t>ID: </a:t>
            </a:r>
            <a:r>
              <a:rPr lang="en-US" altLang="zh-CN" sz="2400" i="0" dirty="0" smtClean="0">
                <a:ea typeface="楷体_GB2312" pitchFamily="49" charset="-122"/>
              </a:rPr>
              <a:t>IDC_SUM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400" dirty="0">
                <a:ea typeface="楷体_GB2312" pitchFamily="49" charset="-122"/>
              </a:rPr>
              <a:t>Caption: =</a:t>
            </a:r>
            <a:endParaRPr lang="en-US" altLang="zh-CN" sz="2400" i="0" dirty="0">
              <a:ea typeface="楷体_GB2312" pitchFamily="49" charset="-122"/>
            </a:endParaRPr>
          </a:p>
        </p:txBody>
      </p:sp>
      <p:sp>
        <p:nvSpPr>
          <p:cNvPr id="13" name="AutoShape 6"/>
          <p:cNvSpPr>
            <a:spLocks/>
          </p:cNvSpPr>
          <p:nvPr/>
        </p:nvSpPr>
        <p:spPr bwMode="auto">
          <a:xfrm>
            <a:off x="3337737" y="2190097"/>
            <a:ext cx="1822413" cy="935037"/>
          </a:xfrm>
          <a:prstGeom prst="borderCallout2">
            <a:avLst>
              <a:gd name="adj1" fmla="val 12222"/>
              <a:gd name="adj2" fmla="val -2458"/>
              <a:gd name="adj3" fmla="val 12222"/>
              <a:gd name="adj4" fmla="val -10250"/>
              <a:gd name="adj5" fmla="val 133977"/>
              <a:gd name="adj6" fmla="val -12578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 smtClean="0">
                <a:ea typeface="楷体_GB2312" pitchFamily="49" charset="-122"/>
              </a:rPr>
              <a:t>静态文本框</a:t>
            </a:r>
            <a:endParaRPr lang="zh-CN" altLang="en-US" sz="2400" i="0" dirty="0">
              <a:ea typeface="楷体_GB2312" pitchFamily="49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2400" dirty="0">
                <a:ea typeface="楷体_GB2312" pitchFamily="49" charset="-122"/>
              </a:rPr>
              <a:t>Caption: +</a:t>
            </a:r>
            <a:endParaRPr lang="en-US" altLang="zh-CN" sz="2400" i="0" dirty="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114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给对话框类添加新变量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96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80" y="916751"/>
            <a:ext cx="3336717" cy="5439600"/>
          </a:xfrm>
          <a:prstGeom prst="rect">
            <a:avLst/>
          </a:prstGeom>
        </p:spPr>
      </p:pic>
      <p:sp>
        <p:nvSpPr>
          <p:cNvPr id="9" name="AutoShape 5"/>
          <p:cNvSpPr>
            <a:spLocks/>
          </p:cNvSpPr>
          <p:nvPr/>
        </p:nvSpPr>
        <p:spPr bwMode="auto">
          <a:xfrm>
            <a:off x="2511271" y="1695681"/>
            <a:ext cx="6427788" cy="935038"/>
          </a:xfrm>
          <a:prstGeom prst="borderCallout2">
            <a:avLst>
              <a:gd name="adj1" fmla="val 12222"/>
              <a:gd name="adj2" fmla="val -1185"/>
              <a:gd name="adj3" fmla="val 12222"/>
              <a:gd name="adj4" fmla="val -21931"/>
              <a:gd name="adj5" fmla="val 64658"/>
              <a:gd name="adj6" fmla="val -24380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步骤</a:t>
            </a:r>
            <a:r>
              <a:rPr lang="en-US" altLang="zh-CN" sz="2400" i="0">
                <a:ea typeface="楷体_GB2312" pitchFamily="49" charset="-122"/>
              </a:rPr>
              <a:t>2: </a:t>
            </a:r>
            <a:r>
              <a:rPr lang="zh-CN" altLang="en-US" sz="2400" i="0">
                <a:ea typeface="楷体_GB2312" pitchFamily="49" charset="-122"/>
              </a:rPr>
              <a:t>单击“</a:t>
            </a:r>
            <a:r>
              <a:rPr lang="en-US" altLang="zh-CN" sz="2400" i="0">
                <a:ea typeface="楷体_GB2312" pitchFamily="49" charset="-122"/>
              </a:rPr>
              <a:t>+”</a:t>
            </a:r>
            <a:r>
              <a:rPr lang="zh-CN" altLang="en-US" sz="2400" i="0">
                <a:ea typeface="楷体_GB2312" pitchFamily="49" charset="-122"/>
              </a:rPr>
              <a:t>符号展开各个相关项，找到对话框类，并在该对话框类上方单击鼠标右键</a:t>
            </a: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4081309" y="989244"/>
            <a:ext cx="4857750" cy="539750"/>
          </a:xfrm>
          <a:prstGeom prst="borderCallout3">
            <a:avLst>
              <a:gd name="adj1" fmla="val 21176"/>
              <a:gd name="adj2" fmla="val -1569"/>
              <a:gd name="adj3" fmla="val 21176"/>
              <a:gd name="adj4" fmla="val -79935"/>
              <a:gd name="adj5" fmla="val 722060"/>
              <a:gd name="adj6" fmla="val -79935"/>
              <a:gd name="adj7" fmla="val 939930"/>
              <a:gd name="adj8" fmla="val -51166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选中“类视图”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4743296" y="5165956"/>
            <a:ext cx="3830638" cy="935038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>
                <a:ea typeface="楷体_GB2312" pitchFamily="49" charset="-122"/>
              </a:rPr>
              <a:t>通过菜单“视图”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“类视图”</a:t>
            </a:r>
            <a:r>
              <a:rPr lang="en-US" altLang="zh-CN" sz="2400" i="0">
                <a:ea typeface="楷体_GB2312" pitchFamily="49" charset="-122"/>
                <a:sym typeface="Wingdings" panose="05000000000000000000" pitchFamily="2" charset="2"/>
              </a:rPr>
              <a:t>: </a:t>
            </a:r>
            <a:r>
              <a:rPr lang="zh-CN" altLang="en-US" sz="2400" i="0">
                <a:ea typeface="楷体_GB2312" pitchFamily="49" charset="-122"/>
                <a:sym typeface="Wingdings" panose="05000000000000000000" pitchFamily="2" charset="2"/>
              </a:rPr>
              <a:t>可以打开“类视图”</a:t>
            </a:r>
          </a:p>
        </p:txBody>
      </p:sp>
      <p:sp>
        <p:nvSpPr>
          <p:cNvPr id="13" name="AutoShape 7"/>
          <p:cNvSpPr>
            <a:spLocks/>
          </p:cNvSpPr>
          <p:nvPr/>
        </p:nvSpPr>
        <p:spPr bwMode="auto">
          <a:xfrm>
            <a:off x="5287961" y="4026016"/>
            <a:ext cx="3578225" cy="935037"/>
          </a:xfrm>
          <a:prstGeom prst="borderCallout3">
            <a:avLst>
              <a:gd name="adj1" fmla="val 94511"/>
              <a:gd name="adj2" fmla="val -150"/>
              <a:gd name="adj3" fmla="val 94511"/>
              <a:gd name="adj4" fmla="val -5497"/>
              <a:gd name="adj5" fmla="val 93482"/>
              <a:gd name="adj6" fmla="val -22855"/>
              <a:gd name="adj7" fmla="val 79351"/>
              <a:gd name="adj8" fmla="val -36381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 smtClean="0">
                <a:ea typeface="楷体_GB2312" pitchFamily="49" charset="-122"/>
              </a:rPr>
              <a:t>步骤</a:t>
            </a:r>
            <a:r>
              <a:rPr lang="en-US" altLang="zh-CN" sz="2400" i="0" dirty="0" smtClean="0">
                <a:ea typeface="楷体_GB2312" pitchFamily="49" charset="-122"/>
              </a:rPr>
              <a:t>4: </a:t>
            </a:r>
            <a:r>
              <a:rPr lang="zh-CN" altLang="en-US" sz="2400" i="0" dirty="0">
                <a:ea typeface="楷体_GB2312" pitchFamily="49" charset="-122"/>
              </a:rPr>
              <a:t>单击右键菜单</a:t>
            </a:r>
            <a:r>
              <a:rPr lang="zh-CN" altLang="en-US" sz="2400" i="0" dirty="0" smtClean="0">
                <a:ea typeface="楷体_GB2312" pitchFamily="49" charset="-122"/>
              </a:rPr>
              <a:t>“类向导”。</a:t>
            </a:r>
            <a:endParaRPr lang="zh-CN" altLang="en-US" sz="2400" i="0" dirty="0">
              <a:ea typeface="楷体_GB2312" pitchFamily="49" charset="-122"/>
            </a:endParaRPr>
          </a:p>
        </p:txBody>
      </p:sp>
      <p:sp>
        <p:nvSpPr>
          <p:cNvPr id="14" name="AutoShape 7"/>
          <p:cNvSpPr>
            <a:spLocks/>
          </p:cNvSpPr>
          <p:nvPr/>
        </p:nvSpPr>
        <p:spPr bwMode="auto">
          <a:xfrm>
            <a:off x="4237037" y="2837892"/>
            <a:ext cx="4629149" cy="857285"/>
          </a:xfrm>
          <a:prstGeom prst="borderCallout2">
            <a:avLst>
              <a:gd name="adj1" fmla="val 6565"/>
              <a:gd name="adj2" fmla="val -203"/>
              <a:gd name="adj3" fmla="val 6049"/>
              <a:gd name="adj4" fmla="val -38384"/>
              <a:gd name="adj5" fmla="val 28775"/>
              <a:gd name="adj6" fmla="val -50310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i="0" dirty="0">
                <a:ea typeface="楷体_GB2312" pitchFamily="49" charset="-122"/>
              </a:rPr>
              <a:t>步骤</a:t>
            </a:r>
            <a:r>
              <a:rPr lang="en-US" altLang="zh-CN" sz="2400" i="0" dirty="0">
                <a:ea typeface="楷体_GB2312" pitchFamily="49" charset="-122"/>
              </a:rPr>
              <a:t>3: </a:t>
            </a:r>
            <a:r>
              <a:rPr lang="zh-CN" altLang="en-US" sz="2400" i="0" dirty="0" smtClean="0">
                <a:ea typeface="楷体_GB2312" pitchFamily="49" charset="-122"/>
              </a:rPr>
              <a:t>在</a:t>
            </a:r>
            <a:r>
              <a:rPr lang="en-US" altLang="zh-CN" sz="2400" dirty="0" err="1">
                <a:ea typeface="楷体_GB2312" pitchFamily="49" charset="-122"/>
              </a:rPr>
              <a:t>CCPSumDlg</a:t>
            </a:r>
            <a:r>
              <a:rPr lang="zh-CN" altLang="en-US" sz="2400" i="0" dirty="0" smtClean="0">
                <a:ea typeface="楷体_GB2312" pitchFamily="49" charset="-122"/>
              </a:rPr>
              <a:t>类</a:t>
            </a:r>
            <a:r>
              <a:rPr lang="zh-CN" altLang="en-US" sz="2400" i="0" dirty="0">
                <a:ea typeface="楷体_GB2312" pitchFamily="49" charset="-122"/>
              </a:rPr>
              <a:t>上方单击鼠标</a:t>
            </a:r>
            <a:r>
              <a:rPr lang="zh-CN" altLang="en-US" sz="2400" i="0" dirty="0" smtClean="0">
                <a:ea typeface="楷体_GB2312" pitchFamily="49" charset="-122"/>
              </a:rPr>
              <a:t>右键。</a:t>
            </a:r>
            <a:endParaRPr lang="zh-CN" altLang="en-US" sz="2400" i="0" dirty="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480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给对话框类添加新变量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97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43" y="916751"/>
            <a:ext cx="6807515" cy="5439600"/>
          </a:xfrm>
          <a:prstGeom prst="rect">
            <a:avLst/>
          </a:prstGeom>
        </p:spPr>
      </p:pic>
      <p:sp>
        <p:nvSpPr>
          <p:cNvPr id="9" name="AutoShape 5"/>
          <p:cNvSpPr>
            <a:spLocks/>
          </p:cNvSpPr>
          <p:nvPr/>
        </p:nvSpPr>
        <p:spPr bwMode="auto">
          <a:xfrm>
            <a:off x="3573020" y="1284826"/>
            <a:ext cx="4692417" cy="522726"/>
          </a:xfrm>
          <a:prstGeom prst="borderCallout2">
            <a:avLst>
              <a:gd name="adj1" fmla="val 12222"/>
              <a:gd name="adj2" fmla="val -1185"/>
              <a:gd name="adj3" fmla="val 18622"/>
              <a:gd name="adj4" fmla="val -10049"/>
              <a:gd name="adj5" fmla="val 292919"/>
              <a:gd name="adj6" fmla="val -24142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 smtClean="0">
                <a:ea typeface="楷体_GB2312" pitchFamily="49" charset="-122"/>
              </a:rPr>
              <a:t>步骤</a:t>
            </a:r>
            <a:r>
              <a:rPr lang="en-US" altLang="zh-CN" sz="2400" dirty="0">
                <a:ea typeface="楷体_GB2312" pitchFamily="49" charset="-122"/>
              </a:rPr>
              <a:t>1</a:t>
            </a:r>
            <a:r>
              <a:rPr lang="en-US" altLang="zh-CN" sz="2400" i="0" dirty="0" smtClean="0">
                <a:ea typeface="楷体_GB2312" pitchFamily="49" charset="-122"/>
              </a:rPr>
              <a:t>: </a:t>
            </a:r>
            <a:r>
              <a:rPr lang="zh-CN" altLang="en-US" sz="2400" i="0" dirty="0" smtClean="0">
                <a:ea typeface="楷体_GB2312" pitchFamily="49" charset="-122"/>
              </a:rPr>
              <a:t>选中“成员变量”窗格。</a:t>
            </a:r>
            <a:endParaRPr lang="zh-CN" altLang="en-US" sz="2400" i="0" dirty="0">
              <a:ea typeface="楷体_GB2312" pitchFamily="49" charset="-122"/>
            </a:endParaRPr>
          </a:p>
        </p:txBody>
      </p:sp>
      <p:sp>
        <p:nvSpPr>
          <p:cNvPr id="10" name="AutoShape 7"/>
          <p:cNvSpPr>
            <a:spLocks/>
          </p:cNvSpPr>
          <p:nvPr/>
        </p:nvSpPr>
        <p:spPr bwMode="auto">
          <a:xfrm>
            <a:off x="3839467" y="4752125"/>
            <a:ext cx="5003450" cy="483576"/>
          </a:xfrm>
          <a:prstGeom prst="borderCallout3">
            <a:avLst>
              <a:gd name="adj1" fmla="val -3282"/>
              <a:gd name="adj2" fmla="val 47531"/>
              <a:gd name="adj3" fmla="val -110722"/>
              <a:gd name="adj4" fmla="val 47546"/>
              <a:gd name="adj5" fmla="val -253384"/>
              <a:gd name="adj6" fmla="val 47822"/>
              <a:gd name="adj7" fmla="val -324817"/>
              <a:gd name="adj8" fmla="val 59895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 smtClean="0">
                <a:ea typeface="楷体_GB2312" pitchFamily="49" charset="-122"/>
              </a:rPr>
              <a:t>步骤</a:t>
            </a:r>
            <a:r>
              <a:rPr lang="en-US" altLang="zh-CN" sz="2400" i="0" dirty="0" smtClean="0">
                <a:ea typeface="楷体_GB2312" pitchFamily="49" charset="-122"/>
              </a:rPr>
              <a:t>2: </a:t>
            </a:r>
            <a:r>
              <a:rPr lang="zh-CN" altLang="en-US" sz="2400" i="0" dirty="0" smtClean="0">
                <a:ea typeface="楷体_GB2312" pitchFamily="49" charset="-122"/>
              </a:rPr>
              <a:t>单击按“添加变量”按钮。</a:t>
            </a:r>
            <a:endParaRPr lang="zh-CN" altLang="en-US" sz="2400" i="0" dirty="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07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给对话框类添加新变量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98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00" y="916751"/>
            <a:ext cx="7252800" cy="5439600"/>
          </a:xfrm>
          <a:prstGeom prst="rect">
            <a:avLst/>
          </a:prstGeom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50825" y="5367569"/>
            <a:ext cx="1873250" cy="935037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 anchorCtr="1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dirty="0">
                <a:ea typeface="楷体_GB2312" pitchFamily="49" charset="-122"/>
                <a:sym typeface="Wingdings" panose="05000000000000000000" pitchFamily="2" charset="2"/>
              </a:rPr>
              <a:t>添加“第</a:t>
            </a:r>
            <a:r>
              <a:rPr lang="en-US" altLang="zh-CN" sz="2400" dirty="0">
                <a:ea typeface="楷体_GB2312" pitchFamily="49" charset="-122"/>
                <a:sym typeface="Wingdings" panose="05000000000000000000" pitchFamily="2" charset="2"/>
              </a:rPr>
              <a:t>1</a:t>
            </a:r>
            <a:r>
              <a:rPr lang="zh-CN" altLang="en-US" sz="2400" dirty="0">
                <a:ea typeface="楷体_GB2312" pitchFamily="49" charset="-122"/>
                <a:sym typeface="Wingdings" panose="05000000000000000000" pitchFamily="2" charset="2"/>
              </a:rPr>
              <a:t>个加数”变量</a:t>
            </a:r>
          </a:p>
        </p:txBody>
      </p:sp>
      <p:sp>
        <p:nvSpPr>
          <p:cNvPr id="10" name="AutoShape 7"/>
          <p:cNvSpPr>
            <a:spLocks/>
          </p:cNvSpPr>
          <p:nvPr/>
        </p:nvSpPr>
        <p:spPr bwMode="auto">
          <a:xfrm>
            <a:off x="3635375" y="3711806"/>
            <a:ext cx="4563025" cy="468313"/>
          </a:xfrm>
          <a:prstGeom prst="borderCallout2">
            <a:avLst>
              <a:gd name="adj1" fmla="val 24407"/>
              <a:gd name="adj2" fmla="val -3111"/>
              <a:gd name="adj3" fmla="val 24407"/>
              <a:gd name="adj4" fmla="val -10569"/>
              <a:gd name="adj5" fmla="val 96774"/>
              <a:gd name="adj6" fmla="val -2769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i="0" dirty="0" smtClean="0">
                <a:ea typeface="楷体_GB2312" pitchFamily="49" charset="-122"/>
              </a:rPr>
              <a:t>步骤</a:t>
            </a:r>
            <a:r>
              <a:rPr lang="en-US" altLang="zh-CN" sz="2400" i="0" dirty="0" smtClean="0">
                <a:ea typeface="楷体_GB2312" pitchFamily="49" charset="-122"/>
              </a:rPr>
              <a:t>3: </a:t>
            </a:r>
            <a:r>
              <a:rPr lang="zh-CN" altLang="en-US" sz="2400" i="0" dirty="0">
                <a:ea typeface="楷体_GB2312" pitchFamily="49" charset="-122"/>
              </a:rPr>
              <a:t>输入</a:t>
            </a:r>
            <a:r>
              <a:rPr lang="zh-CN" altLang="en-US" sz="2400" i="0" dirty="0" smtClean="0">
                <a:ea typeface="楷体_GB2312" pitchFamily="49" charset="-122"/>
              </a:rPr>
              <a:t>注释</a:t>
            </a:r>
            <a:r>
              <a:rPr lang="en-US" altLang="zh-CN" sz="2400" i="0" dirty="0" smtClean="0">
                <a:ea typeface="楷体_GB2312" pitchFamily="49" charset="-122"/>
              </a:rPr>
              <a:t>:</a:t>
            </a:r>
            <a:r>
              <a:rPr lang="zh-CN" altLang="en-US" sz="2400" dirty="0">
                <a:ea typeface="楷体_GB2312" pitchFamily="49" charset="-122"/>
              </a:rPr>
              <a:t>第</a:t>
            </a:r>
            <a:r>
              <a:rPr lang="en-US" altLang="zh-CN" sz="2400" dirty="0">
                <a:ea typeface="楷体_GB2312" pitchFamily="49" charset="-122"/>
              </a:rPr>
              <a:t>1</a:t>
            </a:r>
            <a:r>
              <a:rPr lang="zh-CN" altLang="en-US" sz="2400" dirty="0">
                <a:ea typeface="楷体_GB2312" pitchFamily="49" charset="-122"/>
              </a:rPr>
              <a:t>个加数</a:t>
            </a:r>
            <a:endParaRPr lang="zh-CN" altLang="en-US" sz="2400" i="0" dirty="0">
              <a:ea typeface="楷体_GB2312" pitchFamily="49" charset="-122"/>
            </a:endParaRPr>
          </a:p>
        </p:txBody>
      </p:sp>
      <p:sp>
        <p:nvSpPr>
          <p:cNvPr id="11" name="AutoShape 8"/>
          <p:cNvSpPr>
            <a:spLocks/>
          </p:cNvSpPr>
          <p:nvPr/>
        </p:nvSpPr>
        <p:spPr bwMode="auto">
          <a:xfrm>
            <a:off x="3132138" y="5151669"/>
            <a:ext cx="2520950" cy="468312"/>
          </a:xfrm>
          <a:prstGeom prst="borderCallout2">
            <a:avLst>
              <a:gd name="adj1" fmla="val 24407"/>
              <a:gd name="adj2" fmla="val 103023"/>
              <a:gd name="adj3" fmla="val 24407"/>
              <a:gd name="adj4" fmla="val 129977"/>
              <a:gd name="adj5" fmla="val 168815"/>
              <a:gd name="adj6" fmla="val 14080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 smtClean="0">
                <a:ea typeface="楷体_GB2312" pitchFamily="49" charset="-122"/>
              </a:rPr>
              <a:t>步骤</a:t>
            </a:r>
            <a:r>
              <a:rPr lang="en-US" altLang="zh-CN" sz="2400" i="0" dirty="0" smtClean="0">
                <a:ea typeface="楷体_GB2312" pitchFamily="49" charset="-122"/>
              </a:rPr>
              <a:t>4: </a:t>
            </a:r>
            <a:r>
              <a:rPr lang="zh-CN" altLang="en-US" sz="2400" i="0" dirty="0" smtClean="0">
                <a:ea typeface="楷体_GB2312" pitchFamily="49" charset="-122"/>
              </a:rPr>
              <a:t>单击确定</a:t>
            </a:r>
            <a:endParaRPr lang="zh-CN" altLang="en-US" sz="2400" i="0" dirty="0">
              <a:ea typeface="楷体_GB2312" pitchFamily="49" charset="-122"/>
            </a:endParaRPr>
          </a:p>
        </p:txBody>
      </p:sp>
      <p:sp>
        <p:nvSpPr>
          <p:cNvPr id="12" name="AutoShape 11"/>
          <p:cNvSpPr>
            <a:spLocks/>
          </p:cNvSpPr>
          <p:nvPr/>
        </p:nvSpPr>
        <p:spPr bwMode="auto">
          <a:xfrm>
            <a:off x="2785094" y="1085704"/>
            <a:ext cx="2667852" cy="935038"/>
          </a:xfrm>
          <a:prstGeom prst="borderCallout3">
            <a:avLst>
              <a:gd name="adj1" fmla="val 12222"/>
              <a:gd name="adj2" fmla="val -3528"/>
              <a:gd name="adj3" fmla="val 9837"/>
              <a:gd name="adj4" fmla="val -86043"/>
              <a:gd name="adj5" fmla="val 181483"/>
              <a:gd name="adj6" fmla="val -86043"/>
              <a:gd name="adj7" fmla="val 241076"/>
              <a:gd name="adj8" fmla="val -57542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i="0" dirty="0" smtClean="0">
                <a:ea typeface="楷体_GB2312" pitchFamily="49" charset="-122"/>
              </a:rPr>
              <a:t>步骤</a:t>
            </a:r>
            <a:r>
              <a:rPr lang="en-US" altLang="zh-CN" sz="2400" i="0" dirty="0" smtClean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选择变量的</a:t>
            </a:r>
            <a:r>
              <a:rPr lang="zh-CN" altLang="en-US" sz="2400" i="0" dirty="0" smtClean="0">
                <a:ea typeface="楷体_GB2312" pitchFamily="49" charset="-122"/>
              </a:rPr>
              <a:t>数据类型</a:t>
            </a:r>
            <a:r>
              <a:rPr lang="en-US" altLang="zh-CN" sz="2400" dirty="0" err="1">
                <a:ea typeface="楷体_GB2312" pitchFamily="49" charset="-122"/>
              </a:rPr>
              <a:t>int</a:t>
            </a:r>
            <a:endParaRPr lang="zh-CN" altLang="en-US" sz="2400" i="0" dirty="0">
              <a:ea typeface="楷体_GB2312" pitchFamily="49" charset="-122"/>
            </a:endParaRPr>
          </a:p>
        </p:txBody>
      </p:sp>
      <p:sp>
        <p:nvSpPr>
          <p:cNvPr id="13" name="AutoShape 12"/>
          <p:cNvSpPr>
            <a:spLocks/>
          </p:cNvSpPr>
          <p:nvPr/>
        </p:nvSpPr>
        <p:spPr bwMode="auto">
          <a:xfrm>
            <a:off x="4119020" y="2523346"/>
            <a:ext cx="4574092" cy="468312"/>
          </a:xfrm>
          <a:prstGeom prst="borderCallout3">
            <a:avLst>
              <a:gd name="adj1" fmla="val 24407"/>
              <a:gd name="adj2" fmla="val -2782"/>
              <a:gd name="adj3" fmla="val 24407"/>
              <a:gd name="adj4" fmla="val -8931"/>
              <a:gd name="adj5" fmla="val 23678"/>
              <a:gd name="adj6" fmla="val -13807"/>
              <a:gd name="adj7" fmla="val 25423"/>
              <a:gd name="adj8" fmla="val -23338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i="0" dirty="0" smtClean="0">
                <a:ea typeface="楷体_GB2312" pitchFamily="49" charset="-122"/>
              </a:rPr>
              <a:t>步骤</a:t>
            </a:r>
            <a:r>
              <a:rPr lang="en-US" altLang="zh-CN" sz="2400" i="0" dirty="0" smtClean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输入变量</a:t>
            </a:r>
            <a:r>
              <a:rPr lang="zh-CN" altLang="en-US" sz="2400" i="0" dirty="0" smtClean="0">
                <a:ea typeface="楷体_GB2312" pitchFamily="49" charset="-122"/>
              </a:rPr>
              <a:t>名</a:t>
            </a:r>
            <a:r>
              <a:rPr lang="en-US" altLang="zh-CN" sz="2400" dirty="0">
                <a:ea typeface="楷体_GB2312" pitchFamily="49" charset="-122"/>
              </a:rPr>
              <a:t>m_addition1</a:t>
            </a:r>
            <a:endParaRPr lang="zh-CN" altLang="en-US" sz="2400" i="0" dirty="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912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77"/>
            <a:ext cx="9144000" cy="857218"/>
          </a:xfrm>
        </p:spPr>
        <p:txBody>
          <a:bodyPr/>
          <a:lstStyle/>
          <a:p>
            <a:r>
              <a:rPr lang="zh-CN" altLang="en-US" dirty="0"/>
              <a:t>给对话框类添加新变量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86F0-8D17-409B-AB78-7CACE79C15B6}" type="datetime2">
              <a:rPr lang="zh-CN" altLang="en-US" smtClean="0"/>
              <a:t>2021年4月11日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93D56-620A-4FA6-AFE0-8A286AD08B3F}" type="slidenum">
              <a:rPr lang="zh-CN" altLang="en-US" smtClean="0"/>
              <a:t>99</a:t>
            </a:fld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860394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雍俊海</a:t>
            </a:r>
            <a:r>
              <a:rPr lang="en-US" altLang="zh-CN" smtClean="0"/>
              <a:t>: </a:t>
            </a:r>
            <a:r>
              <a:rPr lang="zh-CN" altLang="en-US" smtClean="0"/>
              <a:t>面向对象程序设计基础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00" y="916751"/>
            <a:ext cx="7252800" cy="5439600"/>
          </a:xfrm>
          <a:prstGeom prst="rect">
            <a:avLst/>
          </a:prstGeom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50825" y="5367569"/>
            <a:ext cx="1873250" cy="935037"/>
          </a:xfrm>
          <a:prstGeom prst="rect">
            <a:avLst/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/>
          </a:ln>
        </p:spPr>
        <p:txBody>
          <a:bodyPr lIns="0" tIns="0" rIns="0" bIns="0" anchor="ctr" anchorCtr="1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dirty="0">
                <a:ea typeface="楷体_GB2312" pitchFamily="49" charset="-122"/>
                <a:sym typeface="Wingdings" panose="05000000000000000000" pitchFamily="2" charset="2"/>
              </a:rPr>
              <a:t>添加“第</a:t>
            </a:r>
            <a:r>
              <a:rPr lang="en-US" altLang="zh-CN" sz="2400" dirty="0">
                <a:ea typeface="楷体_GB2312" pitchFamily="49" charset="-122"/>
                <a:sym typeface="Wingdings" panose="05000000000000000000" pitchFamily="2" charset="2"/>
              </a:rPr>
              <a:t>2</a:t>
            </a:r>
            <a:r>
              <a:rPr lang="zh-CN" altLang="en-US" sz="2400" dirty="0">
                <a:ea typeface="楷体_GB2312" pitchFamily="49" charset="-122"/>
                <a:sym typeface="Wingdings" panose="05000000000000000000" pitchFamily="2" charset="2"/>
              </a:rPr>
              <a:t>个加数”变量</a:t>
            </a:r>
          </a:p>
        </p:txBody>
      </p:sp>
      <p:sp>
        <p:nvSpPr>
          <p:cNvPr id="14" name="AutoShape 7"/>
          <p:cNvSpPr>
            <a:spLocks/>
          </p:cNvSpPr>
          <p:nvPr/>
        </p:nvSpPr>
        <p:spPr bwMode="auto">
          <a:xfrm>
            <a:off x="3635375" y="3711806"/>
            <a:ext cx="4563025" cy="468313"/>
          </a:xfrm>
          <a:prstGeom prst="borderCallout2">
            <a:avLst>
              <a:gd name="adj1" fmla="val 24407"/>
              <a:gd name="adj2" fmla="val -3111"/>
              <a:gd name="adj3" fmla="val 24407"/>
              <a:gd name="adj4" fmla="val -10569"/>
              <a:gd name="adj5" fmla="val 96774"/>
              <a:gd name="adj6" fmla="val -2769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i="0" dirty="0" smtClean="0">
                <a:ea typeface="楷体_GB2312" pitchFamily="49" charset="-122"/>
              </a:rPr>
              <a:t>步骤</a:t>
            </a:r>
            <a:r>
              <a:rPr lang="en-US" altLang="zh-CN" sz="2400" i="0" dirty="0" smtClean="0">
                <a:ea typeface="楷体_GB2312" pitchFamily="49" charset="-122"/>
              </a:rPr>
              <a:t>3: </a:t>
            </a:r>
            <a:r>
              <a:rPr lang="zh-CN" altLang="en-US" sz="2400" i="0" dirty="0">
                <a:ea typeface="楷体_GB2312" pitchFamily="49" charset="-122"/>
              </a:rPr>
              <a:t>输入</a:t>
            </a:r>
            <a:r>
              <a:rPr lang="zh-CN" altLang="en-US" sz="2400" i="0" dirty="0" smtClean="0">
                <a:ea typeface="楷体_GB2312" pitchFamily="49" charset="-122"/>
              </a:rPr>
              <a:t>注释</a:t>
            </a:r>
            <a:r>
              <a:rPr lang="en-US" altLang="zh-CN" sz="2400" i="0" dirty="0" smtClean="0">
                <a:ea typeface="楷体_GB2312" pitchFamily="49" charset="-122"/>
              </a:rPr>
              <a:t>:</a:t>
            </a:r>
            <a:r>
              <a:rPr lang="zh-CN" altLang="en-US" sz="2400" dirty="0" smtClean="0">
                <a:ea typeface="楷体_GB2312" pitchFamily="49" charset="-122"/>
              </a:rPr>
              <a:t>第</a:t>
            </a:r>
            <a:r>
              <a:rPr lang="en-US" altLang="zh-CN" sz="2400" dirty="0" smtClean="0">
                <a:ea typeface="楷体_GB2312" pitchFamily="49" charset="-122"/>
              </a:rPr>
              <a:t>2</a:t>
            </a:r>
            <a:r>
              <a:rPr lang="zh-CN" altLang="en-US" sz="2400" dirty="0" smtClean="0">
                <a:ea typeface="楷体_GB2312" pitchFamily="49" charset="-122"/>
              </a:rPr>
              <a:t>个</a:t>
            </a:r>
            <a:r>
              <a:rPr lang="zh-CN" altLang="en-US" sz="2400" dirty="0">
                <a:ea typeface="楷体_GB2312" pitchFamily="49" charset="-122"/>
              </a:rPr>
              <a:t>加数</a:t>
            </a:r>
            <a:endParaRPr lang="zh-CN" altLang="en-US" sz="2400" i="0" dirty="0">
              <a:ea typeface="楷体_GB2312" pitchFamily="49" charset="-122"/>
            </a:endParaRPr>
          </a:p>
        </p:txBody>
      </p:sp>
      <p:sp>
        <p:nvSpPr>
          <p:cNvPr id="15" name="AutoShape 8"/>
          <p:cNvSpPr>
            <a:spLocks/>
          </p:cNvSpPr>
          <p:nvPr/>
        </p:nvSpPr>
        <p:spPr bwMode="auto">
          <a:xfrm>
            <a:off x="3132138" y="5151669"/>
            <a:ext cx="2520950" cy="468312"/>
          </a:xfrm>
          <a:prstGeom prst="borderCallout2">
            <a:avLst>
              <a:gd name="adj1" fmla="val 24407"/>
              <a:gd name="adj2" fmla="val 103023"/>
              <a:gd name="adj3" fmla="val 24407"/>
              <a:gd name="adj4" fmla="val 129977"/>
              <a:gd name="adj5" fmla="val 168815"/>
              <a:gd name="adj6" fmla="val 140806"/>
            </a:avLst>
          </a:prstGeom>
          <a:solidFill>
            <a:srgbClr val="FFFF99"/>
          </a:solidFill>
          <a:ln w="57150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i="0" dirty="0" smtClean="0">
                <a:ea typeface="楷体_GB2312" pitchFamily="49" charset="-122"/>
              </a:rPr>
              <a:t>步骤</a:t>
            </a:r>
            <a:r>
              <a:rPr lang="en-US" altLang="zh-CN" sz="2400" i="0" dirty="0" smtClean="0">
                <a:ea typeface="楷体_GB2312" pitchFamily="49" charset="-122"/>
              </a:rPr>
              <a:t>4: </a:t>
            </a:r>
            <a:r>
              <a:rPr lang="zh-CN" altLang="en-US" sz="2400" i="0" dirty="0" smtClean="0">
                <a:ea typeface="楷体_GB2312" pitchFamily="49" charset="-122"/>
              </a:rPr>
              <a:t>单击确定</a:t>
            </a:r>
            <a:endParaRPr lang="zh-CN" altLang="en-US" sz="2400" i="0" dirty="0">
              <a:ea typeface="楷体_GB2312" pitchFamily="49" charset="-122"/>
            </a:endParaRPr>
          </a:p>
        </p:txBody>
      </p:sp>
      <p:sp>
        <p:nvSpPr>
          <p:cNvPr id="16" name="AutoShape 11"/>
          <p:cNvSpPr>
            <a:spLocks/>
          </p:cNvSpPr>
          <p:nvPr/>
        </p:nvSpPr>
        <p:spPr bwMode="auto">
          <a:xfrm>
            <a:off x="2785094" y="1085704"/>
            <a:ext cx="2667852" cy="935038"/>
          </a:xfrm>
          <a:prstGeom prst="borderCallout3">
            <a:avLst>
              <a:gd name="adj1" fmla="val 12222"/>
              <a:gd name="adj2" fmla="val -3528"/>
              <a:gd name="adj3" fmla="val 9837"/>
              <a:gd name="adj4" fmla="val -86043"/>
              <a:gd name="adj5" fmla="val 181483"/>
              <a:gd name="adj6" fmla="val -86043"/>
              <a:gd name="adj7" fmla="val 241076"/>
              <a:gd name="adj8" fmla="val -57542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i="0" dirty="0" smtClean="0">
                <a:ea typeface="楷体_GB2312" pitchFamily="49" charset="-122"/>
              </a:rPr>
              <a:t>步骤</a:t>
            </a:r>
            <a:r>
              <a:rPr lang="en-US" altLang="zh-CN" sz="2400" i="0" dirty="0" smtClean="0">
                <a:ea typeface="楷体_GB2312" pitchFamily="49" charset="-122"/>
              </a:rPr>
              <a:t>1: </a:t>
            </a:r>
            <a:r>
              <a:rPr lang="zh-CN" altLang="en-US" sz="2400" i="0" dirty="0">
                <a:ea typeface="楷体_GB2312" pitchFamily="49" charset="-122"/>
              </a:rPr>
              <a:t>选择变量的</a:t>
            </a:r>
            <a:r>
              <a:rPr lang="zh-CN" altLang="en-US" sz="2400" i="0" dirty="0" smtClean="0">
                <a:ea typeface="楷体_GB2312" pitchFamily="49" charset="-122"/>
              </a:rPr>
              <a:t>数据类型</a:t>
            </a:r>
            <a:r>
              <a:rPr lang="en-US" altLang="zh-CN" sz="2400" dirty="0" err="1">
                <a:ea typeface="楷体_GB2312" pitchFamily="49" charset="-122"/>
              </a:rPr>
              <a:t>int</a:t>
            </a:r>
            <a:endParaRPr lang="zh-CN" altLang="en-US" sz="2400" i="0" dirty="0">
              <a:ea typeface="楷体_GB2312" pitchFamily="49" charset="-122"/>
            </a:endParaRPr>
          </a:p>
        </p:txBody>
      </p:sp>
      <p:sp>
        <p:nvSpPr>
          <p:cNvPr id="17" name="AutoShape 12"/>
          <p:cNvSpPr>
            <a:spLocks/>
          </p:cNvSpPr>
          <p:nvPr/>
        </p:nvSpPr>
        <p:spPr bwMode="auto">
          <a:xfrm>
            <a:off x="4119020" y="2523346"/>
            <a:ext cx="4574092" cy="468312"/>
          </a:xfrm>
          <a:prstGeom prst="borderCallout3">
            <a:avLst>
              <a:gd name="adj1" fmla="val 24407"/>
              <a:gd name="adj2" fmla="val -2782"/>
              <a:gd name="adj3" fmla="val 24407"/>
              <a:gd name="adj4" fmla="val -8931"/>
              <a:gd name="adj5" fmla="val 23678"/>
              <a:gd name="adj6" fmla="val -13807"/>
              <a:gd name="adj7" fmla="val 25423"/>
              <a:gd name="adj8" fmla="val -23338"/>
            </a:avLst>
          </a:prstGeom>
          <a:solidFill>
            <a:srgbClr val="FFFF99"/>
          </a:solidFill>
          <a:ln w="57150" algn="ctr">
            <a:solidFill>
              <a:srgbClr val="FF3300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i="0" dirty="0" smtClean="0">
                <a:ea typeface="楷体_GB2312" pitchFamily="49" charset="-122"/>
              </a:rPr>
              <a:t>步骤</a:t>
            </a:r>
            <a:r>
              <a:rPr lang="en-US" altLang="zh-CN" sz="2400" i="0" dirty="0" smtClean="0">
                <a:ea typeface="楷体_GB2312" pitchFamily="49" charset="-122"/>
              </a:rPr>
              <a:t>2: </a:t>
            </a:r>
            <a:r>
              <a:rPr lang="zh-CN" altLang="en-US" sz="2400" i="0" dirty="0">
                <a:ea typeface="楷体_GB2312" pitchFamily="49" charset="-122"/>
              </a:rPr>
              <a:t>输入变量</a:t>
            </a:r>
            <a:r>
              <a:rPr lang="zh-CN" altLang="en-US" sz="2400" i="0" dirty="0" smtClean="0">
                <a:ea typeface="楷体_GB2312" pitchFamily="49" charset="-122"/>
              </a:rPr>
              <a:t>名</a:t>
            </a:r>
            <a:r>
              <a:rPr lang="en-US" altLang="zh-CN" sz="2400" dirty="0" smtClean="0">
                <a:ea typeface="楷体_GB2312" pitchFamily="49" charset="-122"/>
              </a:rPr>
              <a:t>m_addition2</a:t>
            </a:r>
            <a:endParaRPr lang="zh-CN" altLang="en-US" sz="2400" i="0" dirty="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466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590</TotalTime>
  <Words>7208</Words>
  <Application>Microsoft Office PowerPoint</Application>
  <PresentationFormat>全屏显示(4:3)</PresentationFormat>
  <Paragraphs>1889</Paragraphs>
  <Slides>140</Slides>
  <Notes>138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140</vt:i4>
      </vt:variant>
    </vt:vector>
  </HeadingPairs>
  <TitlesOfParts>
    <vt:vector size="153" baseType="lpstr">
      <vt:lpstr>Microsoft Yahei</vt:lpstr>
      <vt:lpstr>黑体</vt:lpstr>
      <vt:lpstr>楷体_GB2312</vt:lpstr>
      <vt:lpstr>隶书</vt:lpstr>
      <vt:lpstr>宋体</vt:lpstr>
      <vt:lpstr>Microsoft YaHei</vt:lpstr>
      <vt:lpstr>新宋体</vt:lpstr>
      <vt:lpstr>Arial</vt:lpstr>
      <vt:lpstr>Calibri</vt:lpstr>
      <vt:lpstr>Times New Roman</vt:lpstr>
      <vt:lpstr>Wingdings</vt:lpstr>
      <vt:lpstr>Office 主题</vt:lpstr>
      <vt:lpstr>剪辑</vt:lpstr>
      <vt:lpstr>本课程采用</vt:lpstr>
      <vt:lpstr>面向对象程序设计基础 (Fundamentals of Object-Oriented Programming)</vt:lpstr>
      <vt:lpstr>助教</vt:lpstr>
      <vt:lpstr>第8讲   MFC事件处理</vt:lpstr>
      <vt:lpstr>本章总体纲要</vt:lpstr>
      <vt:lpstr>点集的包围圆程序例程说明</vt:lpstr>
      <vt:lpstr>设置快捷键</vt:lpstr>
      <vt:lpstr>设置快捷键</vt:lpstr>
      <vt:lpstr>本章总体纲要</vt:lpstr>
      <vt:lpstr>准备新增对话框</vt:lpstr>
      <vt:lpstr>编辑对话框</vt:lpstr>
      <vt:lpstr>对话框界面</vt:lpstr>
      <vt:lpstr>编辑控件属性</vt:lpstr>
      <vt:lpstr>在参数设置对话框中编辑框的ID</vt:lpstr>
      <vt:lpstr>准备添加新对话框类</vt:lpstr>
      <vt:lpstr>添加新对话框类</vt:lpstr>
      <vt:lpstr>给对话框类添加新变量: 类向导</vt:lpstr>
      <vt:lpstr>给对话框类添加新变量: 成员变量</vt:lpstr>
      <vt:lpstr>给对话框类添加新变量: 添加变量</vt:lpstr>
      <vt:lpstr>给对话框类添加新变量:添加变量</vt:lpstr>
      <vt:lpstr>增加成员变量后CDialogOptions.h新增的代码</vt:lpstr>
      <vt:lpstr>CDialogOptions.cpp:  修改CDialogOptions::DoDataExchange的函数体代码</vt:lpstr>
      <vt:lpstr>本章总体纲要</vt:lpstr>
      <vt:lpstr>MFC消息映射机制</vt:lpstr>
      <vt:lpstr>还没有进行消息处理的编辑菜单</vt:lpstr>
      <vt:lpstr>还没有进行消息处理的视图菜单</vt:lpstr>
      <vt:lpstr>打开视图类属性</vt:lpstr>
      <vt:lpstr>准备添加设置事件处理</vt:lpstr>
      <vt:lpstr>CCP_BoundCircleView::OnComputeOption代码</vt:lpstr>
      <vt:lpstr>CCP_BoundCircleView::OnComputeOption代码</vt:lpstr>
      <vt:lpstr>准备添加生成随机点事件处理</vt:lpstr>
      <vt:lpstr>CCP_BoundCircleView::OnComputeRandom代码</vt:lpstr>
      <vt:lpstr>准备添加输入点菜单更新事件处理</vt:lpstr>
      <vt:lpstr>CCP_BoundCircleView::OnUpdateComputeInputpoint代码</vt:lpstr>
      <vt:lpstr>准备添加输入点事件处理</vt:lpstr>
      <vt:lpstr>CCP_BoundCircleView::OnComputeInputpoint代码</vt:lpstr>
      <vt:lpstr>准备添加移动点菜单更新事件处理</vt:lpstr>
      <vt:lpstr>CCP_BoundCircleView::OnUpdateComputeMovepoint代码</vt:lpstr>
      <vt:lpstr>准备添加移动点事件处理</vt:lpstr>
      <vt:lpstr>CCP_BoundCircleView::OnComputeMovepoint代码</vt:lpstr>
      <vt:lpstr>准备添加计算包围圆事件处理</vt:lpstr>
      <vt:lpstr>CCP_BoundCircleView::OnComputeBoudingcircle代码</vt:lpstr>
      <vt:lpstr>准备添加平移菜单更新事件处理</vt:lpstr>
      <vt:lpstr>CCP_BoundCircleView::OnUpdateDisplayTranslation代码</vt:lpstr>
      <vt:lpstr>准备添加平移事件处理</vt:lpstr>
      <vt:lpstr>CCP_BoundCircleView::OnDisplayTranslation代码</vt:lpstr>
      <vt:lpstr>准备添加显示点菜单更新事件处理</vt:lpstr>
      <vt:lpstr>CCP_BoundCircleView::OnUpdateDisplayPoint代码</vt:lpstr>
      <vt:lpstr>准备添加显示点事件处理</vt:lpstr>
      <vt:lpstr>CCP_BoundCircleView::OnDisplayPoint代码</vt:lpstr>
      <vt:lpstr>准备添加显示圆菜单更新事件处理</vt:lpstr>
      <vt:lpstr>CCP_BoundCircleView::OnUpdateDisplayCircle代码</vt:lpstr>
      <vt:lpstr>准备添加显示圆事件处理</vt:lpstr>
      <vt:lpstr>CCP_BoundCircleView::OnDisplayCircle代码</vt:lpstr>
      <vt:lpstr>准备添加显示点索引号菜单更新事件处理</vt:lpstr>
      <vt:lpstr>CCP_BoundCircleView::OnUpdateDisplayIndex代码</vt:lpstr>
      <vt:lpstr>准备添加显示点索引号事件处理</vt:lpstr>
      <vt:lpstr>CCP_BoundCircleView::OnDisplayIndex代码</vt:lpstr>
      <vt:lpstr>准备添加自适应显示事件处理</vt:lpstr>
      <vt:lpstr>CCP_BoundCircleView::OnDisplayFit代码</vt:lpstr>
      <vt:lpstr>CCP_BoundCircleView::OnDisplayFit代码</vt:lpstr>
      <vt:lpstr>鼠标消息</vt:lpstr>
      <vt:lpstr>准备添加按下鼠标左键消息处理</vt:lpstr>
      <vt:lpstr>CCP_BoundCircleView::OnLButtonDown代码</vt:lpstr>
      <vt:lpstr>CCP_BoundCircleView::OnLButtonDown代码</vt:lpstr>
      <vt:lpstr>CCP_BoundCircleView::OnLButtonDown代码</vt:lpstr>
      <vt:lpstr>准备添加放开鼠标左键消息处理</vt:lpstr>
      <vt:lpstr>CCP_BoundCircleView::OnLButtonUp代码</vt:lpstr>
      <vt:lpstr>给视图类增加对话框类头文件</vt:lpstr>
      <vt:lpstr>CCP_BoundCircleView::OnDraw代码</vt:lpstr>
      <vt:lpstr>CCP_BoundCircleView::OnDraw代码</vt:lpstr>
      <vt:lpstr>CCP_BoundCircleView::OnDraw代码</vt:lpstr>
      <vt:lpstr>本章总体纲要</vt:lpstr>
      <vt:lpstr>CCP_BoundCircleDoc::Serialize代码</vt:lpstr>
      <vt:lpstr>CCP_BoundCircleDoc::Serialize代码</vt:lpstr>
      <vt:lpstr>CCP_BoundCircleDoc::Serialize代码</vt:lpstr>
      <vt:lpstr>CCP_BoundCircleDoc::Serialize代码</vt:lpstr>
      <vt:lpstr>CCP_BoundCircleDoc::Serialize代码</vt:lpstr>
      <vt:lpstr>CCP_BoundCircleDoc::Serialize代码</vt:lpstr>
      <vt:lpstr>CCP_BoundCircleDoc::Serialize代码</vt:lpstr>
      <vt:lpstr>数据文件</vt:lpstr>
      <vt:lpstr>数据文件</vt:lpstr>
      <vt:lpstr>注意事项</vt:lpstr>
      <vt:lpstr>程序运行结果</vt:lpstr>
      <vt:lpstr>本章总体纲要</vt:lpstr>
      <vt:lpstr>开始新建项目</vt:lpstr>
      <vt:lpstr>新建MFC程序</vt:lpstr>
      <vt:lpstr>MFC向导——概述</vt:lpstr>
      <vt:lpstr>MFC向导——应用程序类型</vt:lpstr>
      <vt:lpstr>MFC向导——用户界面功能</vt:lpstr>
      <vt:lpstr>MFC向导——高级功能</vt:lpstr>
      <vt:lpstr>MFC向导——生成的类</vt:lpstr>
      <vt:lpstr>编辑对话框</vt:lpstr>
      <vt:lpstr>编辑对话框</vt:lpstr>
      <vt:lpstr>对话框界面</vt:lpstr>
      <vt:lpstr>给对话框类添加新变量</vt:lpstr>
      <vt:lpstr>给对话框类添加新变量</vt:lpstr>
      <vt:lpstr>给对话框类添加新变量</vt:lpstr>
      <vt:lpstr>给对话框类添加新变量</vt:lpstr>
      <vt:lpstr>给对话框类添加新变量</vt:lpstr>
      <vt:lpstr>增加成员变量后CCP_SumDlg.h新增的代码</vt:lpstr>
      <vt:lpstr>CP_SumDlg.cpp:  修改CCPSumDlg::DoDataExchange的函数体代码</vt:lpstr>
      <vt:lpstr>打开对话框类属性</vt:lpstr>
      <vt:lpstr>准备添加事件处理</vt:lpstr>
      <vt:lpstr>void CCP_SumDlg::OnBnClickedSum( )代码</vt:lpstr>
      <vt:lpstr>准备添加事件处理</vt:lpstr>
      <vt:lpstr>void CCP_SumDlg::OnEnChangeEditAdd1( )代码</vt:lpstr>
      <vt:lpstr>准备添加事件处理</vt:lpstr>
      <vt:lpstr>void CCP_SumDlg::OnEnUpdateEditAdd1( )代码</vt:lpstr>
      <vt:lpstr>准备添加事件处理</vt:lpstr>
      <vt:lpstr>void CCP_SumDlg::OnEnChangeEditAdd2( )代码</vt:lpstr>
      <vt:lpstr>准备添加事件处理</vt:lpstr>
      <vt:lpstr>void CCP_SumDlg::OnEnUpdateEditAdd2( )代码</vt:lpstr>
      <vt:lpstr>编译和链接</vt:lpstr>
      <vt:lpstr>运行程序</vt:lpstr>
      <vt:lpstr>程序运行——正常结果</vt:lpstr>
      <vt:lpstr>程序运行——不正常结果</vt:lpstr>
      <vt:lpstr>编写基于对话框的MFC程序总结</vt:lpstr>
      <vt:lpstr>PowerPoint 演示文稿</vt:lpstr>
      <vt:lpstr>本章总体纲要</vt:lpstr>
      <vt:lpstr>复习练习题(不用交)</vt:lpstr>
      <vt:lpstr>思考练习题(不用交)</vt:lpstr>
      <vt:lpstr>本章总体纲要</vt:lpstr>
      <vt:lpstr>第8次作业(采用VC 2017编写程序)</vt:lpstr>
      <vt:lpstr>作业要求补充</vt:lpstr>
      <vt:lpstr>Thank You</vt:lpstr>
      <vt:lpstr>面向对象程序设计基础 (Fundamentals of Object-Oriented Programming)</vt:lpstr>
      <vt:lpstr>助教</vt:lpstr>
      <vt:lpstr>第6次作业讲评</vt:lpstr>
      <vt:lpstr>Thank You</vt:lpstr>
      <vt:lpstr>谢谢</vt:lpstr>
      <vt:lpstr>雍俊海编写过的部分书</vt:lpstr>
      <vt:lpstr>雍俊海编写过的部分书</vt:lpstr>
      <vt:lpstr>雍俊海编写过的部分书</vt:lpstr>
      <vt:lpstr>雍俊海编写过的部分书</vt:lpstr>
      <vt:lpstr>雍俊海编写过的部分书</vt:lpstr>
      <vt:lpstr>雍俊海编写过的部分书</vt:lpstr>
      <vt:lpstr>雍俊海编写过的部分书</vt:lpstr>
      <vt:lpstr>雍俊海编写过的部分书</vt:lpstr>
      <vt:lpstr>谢谢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Windows 用户</cp:lastModifiedBy>
  <cp:revision>468</cp:revision>
  <dcterms:created xsi:type="dcterms:W3CDTF">2017-01-12T02:44:27Z</dcterms:created>
  <dcterms:modified xsi:type="dcterms:W3CDTF">2021-04-11T14:38:54Z</dcterms:modified>
</cp:coreProperties>
</file>